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Default Extension="fntdata" ContentType="application/x-fontdata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embedTrueTypeFonts="1" saveSubsetFonts="1" autoCompressPictures="0">
  <p:sldMasterIdLst>
    <p:sldMasterId id="2147483659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Roboto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clrMru>
    <a:srgbClr val="0076CE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=""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>
      <p:cViewPr varScale="1">
        <p:scale>
          <a:sx n="135" d="100"/>
          <a:sy n="135" d="100"/>
        </p:scale>
        <p:origin x="-120" y="-3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67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font" Target="fonts/font1.fntdata"/><Relationship Id="rId12" Type="http://schemas.openxmlformats.org/officeDocument/2006/relationships/font" Target="fonts/font2.fntdata"/><Relationship Id="rId13" Type="http://schemas.openxmlformats.org/officeDocument/2006/relationships/font" Target="fonts/font3.fntdata"/><Relationship Id="rId14" Type="http://schemas.openxmlformats.org/officeDocument/2006/relationships/font" Target="fonts/font4.fntdata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B7544F60-4913-4886-9997-8074797D4C1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17977585-25CE-43E4-A91F-E1683DB7635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80CED-1555-44D3-9B33-EAFC2BF0F69A}" type="datetimeFigureOut">
              <a:rPr lang="en-US" smtClean="0"/>
              <a:pPr/>
              <a:t>8/24/20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B9087943-BCB0-447F-8A2C-0D971016EF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AE2C3C17-17F5-484E-947C-C2D5DF0733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D0BC58-40F7-4814-9747-9349C879A5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6654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91b5ed7d69_0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91b5ed7d69_0_1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91b5ed7d69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91b5ed7d69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91b5ed7d69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91b5ed7d69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91b5ed7d69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91b5ed7d69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91b5ed7d69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91b5ed7d69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91b5ed7d69_0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91b5ed7d69_0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Big number">
  <p:cSld name="BIG_NUMBER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itle and two columns" userDrawn="1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material"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ndrealausch@inapta.org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3.amazonaws.com/public-inspection.federalregister.gov/2020-17127.pdf" TargetMode="External"/><Relationship Id="rId4" Type="http://schemas.openxmlformats.org/officeDocument/2006/relationships/hyperlink" Target="https://www.apta.org/advocacy/take-action/regulatory" TargetMode="External"/><Relationship Id="rId5" Type="http://schemas.openxmlformats.org/officeDocument/2006/relationships/hyperlink" Target="https://www.apta.org/advocacy/issues/medicare-physician-fee-schedule" TargetMode="External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andrealausch@inapta.org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subTitle" idx="1"/>
          </p:nvPr>
        </p:nvSpPr>
        <p:spPr>
          <a:xfrm>
            <a:off x="603176" y="2796218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cap="all" dirty="0"/>
              <a:t>Practice and Payment Specialist and Committee</a:t>
            </a:r>
            <a:endParaRPr sz="2400" b="1" cap="all" dirty="0"/>
          </a:p>
        </p:txBody>
      </p:sp>
      <p:pic>
        <p:nvPicPr>
          <p:cNvPr id="6" name="Picture 5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45D5FF84-D2BC-4593-AF8F-6298AF5146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4430" y="638623"/>
            <a:ext cx="3655139" cy="170865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9B5E766E-05F2-41FE-BD21-CB05098AE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900" y="397639"/>
            <a:ext cx="8222100" cy="767700"/>
          </a:xfrm>
        </p:spPr>
        <p:txBody>
          <a:bodyPr/>
          <a:lstStyle/>
          <a:p>
            <a:pPr algn="ctr"/>
            <a:r>
              <a:rPr lang="en-US" sz="2400" b="1" dirty="0"/>
              <a:t>PRACTICE AND PAYMENT SPECIALIST AND COMMITTEE</a:t>
            </a:r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dirty="0">
                <a:solidFill>
                  <a:srgbClr val="000000"/>
                </a:solidFill>
              </a:rPr>
              <a:t>Practice and Payment Specialist</a:t>
            </a:r>
            <a:endParaRPr sz="1400" b="1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000000"/>
                </a:solidFill>
              </a:rPr>
              <a:t>	Andrea Lausch, PT, DPT: </a:t>
            </a:r>
            <a:r>
              <a:rPr lang="en" sz="1400" b="1" u="sng" dirty="0">
                <a:solidFill>
                  <a:srgbClr val="0076CE"/>
                </a:solidFill>
                <a:hlinkClick r:id="rId3">
                  <a:extLst>
                    <a:ext uri="{A12FA001-AC4F-418D-AE19-62706E023703}">
                      <ahyp:hlinkClr xmlns="" xmlns:a="http://schemas.openxmlformats.org/drawingml/2006/main" xmlns:r="http://schemas.openxmlformats.org/officeDocument/2006/relationships" xmlns:p="http://schemas.openxmlformats.org/presentationml/2006/main" xmlns:ahyp="http://schemas.microsoft.com/office/drawing/2018/hyperlinkcolor" xmlns:mv="urn:schemas-microsoft-com:mac:vml" xmlns:mc="http://schemas.openxmlformats.org/markup-compatibility/2006" val="tx"/>
                    </a:ext>
                  </a:extLst>
                </a:hlinkClick>
              </a:rPr>
              <a:t>andrealausch@inapta.org</a:t>
            </a:r>
            <a:endParaRPr sz="1400" b="1" dirty="0">
              <a:solidFill>
                <a:srgbClr val="0076CE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 b="1" dirty="0">
                <a:solidFill>
                  <a:srgbClr val="000000"/>
                </a:solidFill>
              </a:rPr>
              <a:t>Practice and Payment Committee Members</a:t>
            </a:r>
            <a:endParaRPr sz="1400" b="1"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buNone/>
            </a:pPr>
            <a:r>
              <a:rPr lang="en" sz="1400" dirty="0">
                <a:solidFill>
                  <a:srgbClr val="000000"/>
                </a:solidFill>
              </a:rPr>
              <a:t>	</a:t>
            </a:r>
          </a:p>
          <a:p>
            <a:pPr marL="0" lvl="0" indent="0" algn="l" rtl="0">
              <a:lnSpc>
                <a:spcPct val="100000"/>
              </a:lnSpc>
              <a:buNone/>
            </a:pPr>
            <a:r>
              <a:rPr lang="en" sz="1400" dirty="0">
                <a:solidFill>
                  <a:srgbClr val="000000"/>
                </a:solidFill>
              </a:rPr>
              <a:t>	Sean Bagbey, PTA, ATC, MHA</a:t>
            </a:r>
            <a:br>
              <a:rPr lang="en" sz="1400" dirty="0">
                <a:solidFill>
                  <a:srgbClr val="000000"/>
                </a:solidFill>
              </a:rPr>
            </a:br>
            <a:r>
              <a:rPr lang="en" sz="1400" dirty="0">
                <a:solidFill>
                  <a:srgbClr val="000000"/>
                </a:solidFill>
              </a:rPr>
              <a:t>	David Dinn, PT, MS, Board-C</a:t>
            </a:r>
            <a:r>
              <a:rPr lang="en-US" sz="1400" dirty="0">
                <a:solidFill>
                  <a:srgbClr val="000000"/>
                </a:solidFill>
              </a:rPr>
              <a:t>e</a:t>
            </a:r>
            <a:r>
              <a:rPr lang="en" sz="1400" dirty="0">
                <a:solidFill>
                  <a:srgbClr val="000000"/>
                </a:solidFill>
              </a:rPr>
              <a:t>rtified Clinical Specialist in Orthopaedic Physical Therapy</a:t>
            </a:r>
          </a:p>
          <a:p>
            <a:pPr marL="0" lvl="0" indent="0" algn="l" rtl="0">
              <a:lnSpc>
                <a:spcPct val="100000"/>
              </a:lnSpc>
              <a:buNone/>
            </a:pPr>
            <a:r>
              <a:rPr lang="en" sz="1400" dirty="0">
                <a:solidFill>
                  <a:srgbClr val="000000"/>
                </a:solidFill>
              </a:rPr>
              <a:t>	Shane Sommers, PT, MS</a:t>
            </a:r>
            <a:br>
              <a:rPr lang="en" sz="1400" dirty="0">
                <a:solidFill>
                  <a:srgbClr val="000000"/>
                </a:solidFill>
              </a:rPr>
            </a:br>
            <a:r>
              <a:rPr lang="en" sz="1400" dirty="0">
                <a:solidFill>
                  <a:srgbClr val="000000"/>
                </a:solidFill>
              </a:rPr>
              <a:t>	Holly Zent, PTA</a:t>
            </a:r>
            <a:endParaRPr sz="1400" dirty="0">
              <a:solidFill>
                <a:srgbClr val="00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254FD8FE-9C21-4CF7-9D7C-061743AF5B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0112" y="3808220"/>
            <a:ext cx="2236649" cy="133528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>
            <a:spLocks noGrp="1"/>
          </p:cNvSpPr>
          <p:nvPr>
            <p:ph type="title"/>
          </p:nvPr>
        </p:nvSpPr>
        <p:spPr>
          <a:xfrm>
            <a:off x="471900" y="462953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PRACTICE AND PAYMENT SPECIALIST AND COMMITTEE</a:t>
            </a:r>
            <a:endParaRPr sz="2400" b="1" dirty="0"/>
          </a:p>
        </p:txBody>
      </p:sp>
      <p:sp>
        <p:nvSpPr>
          <p:cNvPr id="81" name="Google Shape;81;p1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000000"/>
                </a:solidFill>
              </a:rPr>
              <a:t>As a benefit of APTA Indiana membership, the Practice and Payment Specialist, working in conjunction with the Practice and Payment Committee, serves as a resource for practice and payment issues. This includes: </a:t>
            </a:r>
            <a:endParaRPr sz="14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400" dirty="0">
                <a:solidFill>
                  <a:srgbClr val="000000"/>
                </a:solidFill>
              </a:rPr>
              <a:t>Disseminating News/Updates </a:t>
            </a:r>
            <a:endParaRPr sz="1400" dirty="0"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400" dirty="0">
                <a:solidFill>
                  <a:srgbClr val="000000"/>
                </a:solidFill>
              </a:rPr>
              <a:t>Educating Membership on Practice and Payment Issues</a:t>
            </a:r>
            <a:endParaRPr sz="1400" dirty="0"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400" dirty="0">
                <a:solidFill>
                  <a:srgbClr val="000000"/>
                </a:solidFill>
              </a:rPr>
              <a:t>Addressing Questions and Concerns From APTA Indiana Members</a:t>
            </a:r>
            <a:endParaRPr sz="1400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D22E0753-AF90-4FAC-B608-8F155720E1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0454" y="3624777"/>
            <a:ext cx="2236649" cy="133528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>
            <a:off x="471900" y="448439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PRACTICE AND PAYMENT SPECIALIST AND COMMITTEE</a:t>
            </a:r>
            <a:endParaRPr sz="2400" b="1" dirty="0"/>
          </a:p>
        </p:txBody>
      </p:sp>
      <p:sp>
        <p:nvSpPr>
          <p:cNvPr id="88" name="Google Shape;88;p16"/>
          <p:cNvSpPr txBox="1">
            <a:spLocks noGrp="1"/>
          </p:cNvSpPr>
          <p:nvPr>
            <p:ph type="body" idx="1"/>
          </p:nvPr>
        </p:nvSpPr>
        <p:spPr>
          <a:xfrm>
            <a:off x="471900" y="1765660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000000"/>
                </a:solidFill>
              </a:rPr>
              <a:t>APTA Indiana would like to proactively build positive relationships with the payer community in Indiana.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sz="14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000000"/>
                </a:solidFill>
              </a:rPr>
              <a:t>The Goal Is To: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400" dirty="0">
                <a:solidFill>
                  <a:srgbClr val="000000"/>
                </a:solidFill>
              </a:rPr>
              <a:t>Create an Opportunity to Provide Payers With Useful and Pertinent Information About our Field in a Collaborative Atmosphere</a:t>
            </a:r>
            <a:endParaRPr sz="1400" dirty="0"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400" dirty="0">
                <a:solidFill>
                  <a:srgbClr val="000000"/>
                </a:solidFill>
              </a:rPr>
              <a:t>Be a Resource to Payers</a:t>
            </a:r>
            <a:endParaRPr sz="1400" dirty="0"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400" dirty="0">
                <a:solidFill>
                  <a:srgbClr val="000000"/>
                </a:solidFill>
              </a:rPr>
              <a:t>Improve Physical Therapy Payment as Payers Consider Payment Policy Decisions</a:t>
            </a:r>
            <a:endParaRPr sz="1400" dirty="0"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400" dirty="0">
                <a:solidFill>
                  <a:srgbClr val="000000"/>
                </a:solidFill>
              </a:rPr>
              <a:t>Host a Payer Forum</a:t>
            </a:r>
            <a:endParaRPr sz="1400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3A89672F-8D8F-4862-9B0A-DFF0D9D958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0112" y="3808220"/>
            <a:ext cx="2236649" cy="133528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>
            <a:spLocks noGrp="1"/>
          </p:cNvSpPr>
          <p:nvPr>
            <p:ph type="title"/>
          </p:nvPr>
        </p:nvSpPr>
        <p:spPr>
          <a:xfrm>
            <a:off x="460950" y="412153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PRACTICE AND PAYMENT SPECIALIST AND COMMITTEE</a:t>
            </a:r>
            <a:endParaRPr sz="2400" b="1" dirty="0"/>
          </a:p>
        </p:txBody>
      </p:sp>
      <p:sp>
        <p:nvSpPr>
          <p:cNvPr id="95" name="Google Shape;95;p17"/>
          <p:cNvSpPr txBox="1">
            <a:spLocks noGrp="1"/>
          </p:cNvSpPr>
          <p:nvPr>
            <p:ph type="body" idx="1"/>
          </p:nvPr>
        </p:nvSpPr>
        <p:spPr>
          <a:xfrm>
            <a:off x="187239" y="1645158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>
                <a:solidFill>
                  <a:srgbClr val="000000"/>
                </a:solidFill>
              </a:rPr>
              <a:t>How you can help payment and practice in Indiana?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rgbClr val="000000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400" dirty="0">
                <a:solidFill>
                  <a:srgbClr val="000000"/>
                </a:solidFill>
              </a:rPr>
              <a:t>Advocate for the PT Profession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endParaRPr sz="1400" dirty="0"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Char char="○"/>
            </a:pPr>
            <a:r>
              <a:rPr lang="en" dirty="0">
                <a:solidFill>
                  <a:srgbClr val="000000"/>
                </a:solidFill>
              </a:rPr>
              <a:t>#fightthecut: CMS is attempting to adjust Medicare Part B by reducing fee schedule payment for codes tied to physical therapy. These reductions, planned for 2021, could result in an estimated 9% decrease in payment, according to the </a:t>
            </a:r>
            <a:r>
              <a:rPr lang="en" b="1" u="sng" dirty="0">
                <a:solidFill>
                  <a:srgbClr val="0076CE"/>
                </a:solidFill>
                <a:hlinkClick r:id="rId3">
                  <a:extLst>
                    <a:ext uri="{A12FA001-AC4F-418D-AE19-62706E023703}">
                      <ahyp:hlinkClr xmlns="" xmlns:a="http://schemas.openxmlformats.org/drawingml/2006/main" xmlns:r="http://schemas.openxmlformats.org/officeDocument/2006/relationships" xmlns:p="http://schemas.openxmlformats.org/presentationml/2006/main" xmlns:ahyp="http://schemas.microsoft.com/office/drawing/2018/hyperlinkcolor" xmlns:mv="urn:schemas-microsoft-com:mac:vml" xmlns:mc="http://schemas.openxmlformats.org/markup-compatibility/2006" val="tx"/>
                    </a:ext>
                  </a:extLst>
                </a:hlinkClick>
              </a:rPr>
              <a:t>2021 proposed Medicare Physician Fee Schedule</a:t>
            </a:r>
            <a:r>
              <a:rPr lang="en" dirty="0">
                <a:solidFill>
                  <a:srgbClr val="000000"/>
                </a:solidFill>
              </a:rPr>
              <a:t> rule released August 3, 2020.</a:t>
            </a:r>
            <a:endParaRPr dirty="0"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dirty="0">
                <a:solidFill>
                  <a:srgbClr val="000000"/>
                </a:solidFill>
              </a:rPr>
              <a:t>Visit the APTA </a:t>
            </a:r>
            <a:r>
              <a:rPr lang="en" b="1" u="sng" dirty="0">
                <a:solidFill>
                  <a:srgbClr val="0076CE"/>
                </a:solidFill>
                <a:hlinkClick r:id="rId4">
                  <a:extLst>
                    <a:ext uri="{A12FA001-AC4F-418D-AE19-62706E023703}">
                      <ahyp:hlinkClr xmlns="" xmlns:a="http://schemas.openxmlformats.org/drawingml/2006/main" xmlns:r="http://schemas.openxmlformats.org/officeDocument/2006/relationships" xmlns:p="http://schemas.openxmlformats.org/presentationml/2006/main" xmlns:ahyp="http://schemas.microsoft.com/office/drawing/2018/hyperlinkcolor" xmlns:mv="urn:schemas-microsoft-com:mac:vml" xmlns:mc="http://schemas.openxmlformats.org/markup-compatibility/2006" val="tx"/>
                    </a:ext>
                  </a:extLst>
                </a:hlinkClick>
              </a:rPr>
              <a:t>Regulatory Action Center</a:t>
            </a:r>
            <a:r>
              <a:rPr lang="en" b="1" dirty="0">
                <a:solidFill>
                  <a:srgbClr val="0076CE"/>
                </a:solidFill>
              </a:rPr>
              <a:t> </a:t>
            </a:r>
            <a:r>
              <a:rPr lang="en" dirty="0">
                <a:solidFill>
                  <a:srgbClr val="000000"/>
                </a:solidFill>
              </a:rPr>
              <a:t>to access templates to write CMS and the </a:t>
            </a:r>
            <a:r>
              <a:rPr lang="en" b="1" u="sng" dirty="0">
                <a:solidFill>
                  <a:srgbClr val="0076CE"/>
                </a:solidFill>
                <a:hlinkClick r:id="rId5">
                  <a:extLst>
                    <a:ext uri="{A12FA001-AC4F-418D-AE19-62706E023703}">
                      <ahyp:hlinkClr xmlns="" xmlns:a="http://schemas.openxmlformats.org/drawingml/2006/main" xmlns:r="http://schemas.openxmlformats.org/officeDocument/2006/relationships" xmlns:p="http://schemas.openxmlformats.org/presentationml/2006/main" xmlns:ahyp="http://schemas.microsoft.com/office/drawing/2018/hyperlinkcolor" xmlns:mv="urn:schemas-microsoft-com:mac:vml" xmlns:mc="http://schemas.openxmlformats.org/markup-compatibility/2006" val="tx"/>
                    </a:ext>
                  </a:extLst>
                </a:hlinkClick>
              </a:rPr>
              <a:t>APTA web</a:t>
            </a:r>
            <a:r>
              <a:rPr lang="en" b="1" dirty="0">
                <a:solidFill>
                  <a:srgbClr val="0076CE"/>
                </a:solidFill>
                <a:hlinkClick r:id="rId5">
                  <a:extLst>
                    <a:ext uri="{A12FA001-AC4F-418D-AE19-62706E023703}">
                      <ahyp:hlinkClr xmlns="" xmlns:a="http://schemas.openxmlformats.org/drawingml/2006/main" xmlns:r="http://schemas.openxmlformats.org/officeDocument/2006/relationships" xmlns:p="http://schemas.openxmlformats.org/presentationml/2006/main" xmlns:ahyp="http://schemas.microsoft.com/office/drawing/2018/hyperlinkcolor" xmlns:mv="urn:schemas-microsoft-com:mac:vml" xmlns:mc="http://schemas.openxmlformats.org/markup-compatibility/2006" val="tx"/>
                    </a:ext>
                  </a:extLst>
                </a:hlinkClick>
              </a:rPr>
              <a:t>site</a:t>
            </a:r>
            <a:r>
              <a:rPr lang="en" dirty="0">
                <a:solidFill>
                  <a:srgbClr val="000000"/>
                </a:solidFill>
              </a:rPr>
              <a:t> to access pre written letters to Congress. 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1400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0FC2CFEC-D1E7-4798-A56F-52F4835A038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20112" y="3808220"/>
            <a:ext cx="2236649" cy="133528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>
            <a:spLocks noGrp="1"/>
          </p:cNvSpPr>
          <p:nvPr>
            <p:ph type="title"/>
          </p:nvPr>
        </p:nvSpPr>
        <p:spPr>
          <a:xfrm>
            <a:off x="460950" y="405571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PRACTICE AND PAYMENT SPECIALIST AND COMMITTEE</a:t>
            </a:r>
            <a:endParaRPr sz="2400" b="1" dirty="0"/>
          </a:p>
        </p:txBody>
      </p:sp>
      <p:sp>
        <p:nvSpPr>
          <p:cNvPr id="102" name="Google Shape;102;p18"/>
          <p:cNvSpPr txBox="1">
            <a:spLocks noGrp="1"/>
          </p:cNvSpPr>
          <p:nvPr>
            <p:ph type="body" idx="1"/>
          </p:nvPr>
        </p:nvSpPr>
        <p:spPr>
          <a:xfrm>
            <a:off x="460950" y="16945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400" dirty="0">
                <a:solidFill>
                  <a:srgbClr val="000000"/>
                </a:solidFill>
              </a:rPr>
              <a:t>Keep the APTA Indiana Practice and Payment Committee informed of payer issues so we can address your concerns!</a:t>
            </a:r>
          </a:p>
          <a:p>
            <a:pPr marL="139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endParaRPr sz="1400" dirty="0">
              <a:solidFill>
                <a:srgbClr val="000000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dirty="0">
                <a:solidFill>
                  <a:srgbClr val="000000"/>
                </a:solidFill>
              </a:rPr>
              <a:t>Current Concerns Members Have Expressed:</a:t>
            </a: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endParaRPr dirty="0">
              <a:solidFill>
                <a:srgbClr val="000000"/>
              </a:solidFill>
            </a:endParaRPr>
          </a:p>
          <a:p>
            <a:pPr marL="137160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</a:pPr>
            <a:r>
              <a:rPr lang="en" dirty="0">
                <a:solidFill>
                  <a:srgbClr val="000000"/>
                </a:solidFill>
              </a:rPr>
              <a:t>AIM/Anthem: Inappropriate Prior Authorization Approvals</a:t>
            </a:r>
            <a:endParaRPr dirty="0">
              <a:solidFill>
                <a:srgbClr val="000000"/>
              </a:solidFill>
            </a:endParaRPr>
          </a:p>
          <a:p>
            <a:pPr marL="182880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dirty="0">
                <a:solidFill>
                  <a:srgbClr val="000000"/>
                </a:solidFill>
              </a:rPr>
              <a:t>Are you having challenges with Anthem/AIM? </a:t>
            </a:r>
            <a:endParaRPr dirty="0">
              <a:solidFill>
                <a:srgbClr val="000000"/>
              </a:solidFill>
            </a:endParaRPr>
          </a:p>
          <a:p>
            <a:pPr marL="182880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dirty="0">
                <a:solidFill>
                  <a:srgbClr val="000000"/>
                </a:solidFill>
              </a:rPr>
              <a:t>Need case examples of: denials, how visits authorized impact care, administrative burden challenges to build a case.</a:t>
            </a:r>
            <a:endParaRPr dirty="0">
              <a:solidFill>
                <a:srgbClr val="000000"/>
              </a:solidFill>
            </a:endParaRPr>
          </a:p>
          <a:p>
            <a:pPr marL="137160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</a:pPr>
            <a:r>
              <a:rPr lang="en" dirty="0">
                <a:solidFill>
                  <a:srgbClr val="000000"/>
                </a:solidFill>
              </a:rPr>
              <a:t>Telehealth: </a:t>
            </a:r>
            <a:endParaRPr dirty="0">
              <a:solidFill>
                <a:srgbClr val="000000"/>
              </a:solidFill>
            </a:endParaRPr>
          </a:p>
          <a:p>
            <a:pPr marL="182880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dirty="0">
                <a:solidFill>
                  <a:srgbClr val="000000"/>
                </a:solidFill>
              </a:rPr>
              <a:t>Is there a need for best practices education?</a:t>
            </a:r>
            <a:endParaRPr dirty="0">
              <a:solidFill>
                <a:srgbClr val="000000"/>
              </a:solidFill>
            </a:endParaRPr>
          </a:p>
          <a:p>
            <a:pPr marL="182880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dirty="0">
                <a:solidFill>
                  <a:srgbClr val="000000"/>
                </a:solidFill>
              </a:rPr>
              <a:t>Are you having difficulty with reimbursement?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rgbClr val="000000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sz="1400" dirty="0">
                <a:solidFill>
                  <a:srgbClr val="000000"/>
                </a:solidFill>
              </a:rPr>
              <a:t>Other concerns?</a:t>
            </a:r>
            <a:endParaRPr sz="14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rgbClr val="000000"/>
              </a:solidFill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rgbClr val="00000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80254786-0F55-4D3A-8B0A-4047E5230D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0112" y="3808220"/>
            <a:ext cx="2236649" cy="133528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>
            <a:spLocks noGrp="1"/>
          </p:cNvSpPr>
          <p:nvPr>
            <p:ph type="title"/>
          </p:nvPr>
        </p:nvSpPr>
        <p:spPr>
          <a:xfrm>
            <a:off x="460950" y="412659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PRACTICE AND PAYMENT SPECIALIST AND COMMITTEE</a:t>
            </a:r>
            <a:endParaRPr sz="2400" b="1" dirty="0"/>
          </a:p>
        </p:txBody>
      </p:sp>
      <p:sp>
        <p:nvSpPr>
          <p:cNvPr id="109" name="Google Shape;109;p19"/>
          <p:cNvSpPr txBox="1">
            <a:spLocks noGrp="1"/>
          </p:cNvSpPr>
          <p:nvPr>
            <p:ph type="body" idx="1"/>
          </p:nvPr>
        </p:nvSpPr>
        <p:spPr>
          <a:xfrm>
            <a:off x="384814" y="1704650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 sz="1400" dirty="0">
                <a:solidFill>
                  <a:srgbClr val="000000"/>
                </a:solidFill>
              </a:rPr>
              <a:t>Help us build a database of payers, third-party administrators, and others payer organizations that would benefit from an improved knowledge base about physical therapy including: </a:t>
            </a:r>
          </a:p>
          <a:p>
            <a:pPr marL="139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endParaRPr sz="1400" dirty="0">
              <a:solidFill>
                <a:srgbClr val="000000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dirty="0">
                <a:solidFill>
                  <a:srgbClr val="000000"/>
                </a:solidFill>
              </a:rPr>
              <a:t>Claims, utilization managers,  case managers, provider relations or professional services managers, department of medical directors, and fraud investigation units. </a:t>
            </a:r>
            <a:endParaRPr dirty="0">
              <a:solidFill>
                <a:srgbClr val="000000"/>
              </a:solidFill>
            </a:endParaRPr>
          </a:p>
          <a:p>
            <a:pPr marL="91440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 dirty="0">
                <a:solidFill>
                  <a:srgbClr val="000000"/>
                </a:solidFill>
              </a:rPr>
              <a:t>Provide as much of the following information about payer representative contacts you have: Send information to </a:t>
            </a:r>
            <a:r>
              <a:rPr lang="en" b="1" u="sng" dirty="0">
                <a:solidFill>
                  <a:srgbClr val="0076CE"/>
                </a:solidFill>
                <a:hlinkClick r:id="rId3">
                  <a:extLst>
                    <a:ext uri="{A12FA001-AC4F-418D-AE19-62706E023703}">
                      <ahyp:hlinkClr xmlns="" xmlns:a="http://schemas.openxmlformats.org/drawingml/2006/main" xmlns:r="http://schemas.openxmlformats.org/officeDocument/2006/relationships" xmlns:p="http://schemas.openxmlformats.org/presentationml/2006/main" xmlns:ahyp="http://schemas.microsoft.com/office/drawing/2018/hyperlinkcolor" xmlns:mv="urn:schemas-microsoft-com:mac:vml" xmlns:mc="http://schemas.openxmlformats.org/markup-compatibility/2006" val="tx"/>
                    </a:ext>
                  </a:extLst>
                </a:hlinkClick>
              </a:rPr>
              <a:t>andrealausch@inapta.org</a:t>
            </a:r>
            <a:r>
              <a:rPr lang="en" b="1" dirty="0">
                <a:solidFill>
                  <a:srgbClr val="0076CE"/>
                </a:solidFill>
              </a:rPr>
              <a:t> </a:t>
            </a:r>
          </a:p>
          <a:p>
            <a:pPr marL="59690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None/>
            </a:pPr>
            <a:endParaRPr b="1" dirty="0">
              <a:solidFill>
                <a:srgbClr val="0076CE"/>
              </a:solidFill>
            </a:endParaRPr>
          </a:p>
          <a:p>
            <a:pPr marL="137160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</a:pPr>
            <a:r>
              <a:rPr lang="en" dirty="0">
                <a:solidFill>
                  <a:srgbClr val="000000"/>
                </a:solidFill>
              </a:rPr>
              <a:t>Name </a:t>
            </a:r>
            <a:endParaRPr dirty="0">
              <a:solidFill>
                <a:srgbClr val="000000"/>
              </a:solidFill>
            </a:endParaRPr>
          </a:p>
          <a:p>
            <a:pPr marL="137160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</a:pPr>
            <a:r>
              <a:rPr lang="en" dirty="0">
                <a:solidFill>
                  <a:srgbClr val="000000"/>
                </a:solidFill>
              </a:rPr>
              <a:t>Title and Company </a:t>
            </a:r>
            <a:endParaRPr dirty="0">
              <a:solidFill>
                <a:srgbClr val="000000"/>
              </a:solidFill>
            </a:endParaRPr>
          </a:p>
          <a:p>
            <a:pPr marL="137160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</a:pPr>
            <a:r>
              <a:rPr lang="en" dirty="0">
                <a:solidFill>
                  <a:srgbClr val="000000"/>
                </a:solidFill>
              </a:rPr>
              <a:t>Address </a:t>
            </a:r>
            <a:endParaRPr dirty="0">
              <a:solidFill>
                <a:srgbClr val="000000"/>
              </a:solidFill>
            </a:endParaRPr>
          </a:p>
          <a:p>
            <a:pPr marL="137160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</a:pPr>
            <a:r>
              <a:rPr lang="en" dirty="0">
                <a:solidFill>
                  <a:srgbClr val="000000"/>
                </a:solidFill>
              </a:rPr>
              <a:t>Phone </a:t>
            </a:r>
            <a:endParaRPr dirty="0">
              <a:solidFill>
                <a:srgbClr val="000000"/>
              </a:solidFill>
            </a:endParaRPr>
          </a:p>
          <a:p>
            <a:pPr marL="137160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</a:pPr>
            <a:r>
              <a:rPr lang="en" dirty="0">
                <a:solidFill>
                  <a:srgbClr val="000000"/>
                </a:solidFill>
              </a:rPr>
              <a:t>Fax </a:t>
            </a:r>
            <a:endParaRPr dirty="0">
              <a:solidFill>
                <a:srgbClr val="000000"/>
              </a:solidFill>
            </a:endParaRPr>
          </a:p>
          <a:p>
            <a:pPr marL="137160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</a:pPr>
            <a:r>
              <a:rPr lang="en" dirty="0">
                <a:solidFill>
                  <a:srgbClr val="000000"/>
                </a:solidFill>
              </a:rPr>
              <a:t>E-mail Address </a:t>
            </a:r>
            <a:endParaRPr dirty="0">
              <a:solidFill>
                <a:srgbClr val="00000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="" xmlns:a="http://schemas.openxmlformats.org/drawingml/2006/main" xmlns:r="http://schemas.openxmlformats.org/officeDocument/2006/relationships" xmlns:p="http://schemas.openxmlformats.org/presentationml/2006/main" xmlns:a16="http://schemas.microsoft.com/office/drawing/2014/main" xmlns:mv="urn:schemas-microsoft-com:mac:vml" xmlns:mc="http://schemas.openxmlformats.org/markup-compatibility/2006" id="{395DE41D-8CD2-4DC2-971C-A08E561787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0112" y="3808220"/>
            <a:ext cx="2236649" cy="13352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a="http://schemas.openxmlformats.org/drawingml/2006/main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1406</TotalTime>
  <Words>414</Words>
  <Application>Microsoft Macintosh PowerPoint</Application>
  <PresentationFormat>On-screen Show (16:9)</PresentationFormat>
  <Paragraphs>57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Roboto</vt:lpstr>
      <vt:lpstr>Material</vt:lpstr>
      <vt:lpstr>Slide 1</vt:lpstr>
      <vt:lpstr>PRACTICE AND PAYMENT SPECIALIST AND COMMITTEE</vt:lpstr>
      <vt:lpstr> PRACTICE AND PAYMENT SPECIALIST AND COMMITTEE</vt:lpstr>
      <vt:lpstr> PRACTICE AND PAYMENT SPECIALIST AND COMMITTEE</vt:lpstr>
      <vt:lpstr>PRACTICE AND PAYMENT SPECIALIST AND COMMITTEE</vt:lpstr>
      <vt:lpstr>PRACTICE AND PAYMENT SPECIALIST AND COMMITTEE</vt:lpstr>
      <vt:lpstr>PRACTICE AND PAYMENT SPECIALIST AND COMMITTEE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Suzie Callan</dc:creator>
  <cp:lastModifiedBy>ANDREA LAUSCH</cp:lastModifiedBy>
  <cp:revision>4</cp:revision>
  <dcterms:created xsi:type="dcterms:W3CDTF">2020-08-24T18:38:38Z</dcterms:created>
  <dcterms:modified xsi:type="dcterms:W3CDTF">2020-08-24T18:38:59Z</dcterms:modified>
</cp:coreProperties>
</file>