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1" r:id="rId6"/>
    <p:sldId id="289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268" r:id="rId15"/>
    <p:sldId id="300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301" r:id="rId33"/>
    <p:sldId id="285" r:id="rId34"/>
    <p:sldId id="286" r:id="rId35"/>
    <p:sldId id="287" r:id="rId36"/>
    <p:sldId id="288" r:id="rId37"/>
    <p:sldId id="290" r:id="rId38"/>
    <p:sldId id="291" r:id="rId39"/>
    <p:sldId id="292" r:id="rId40"/>
    <p:sldId id="302" r:id="rId41"/>
    <p:sldId id="293" r:id="rId42"/>
    <p:sldId id="294" r:id="rId43"/>
    <p:sldId id="295" r:id="rId44"/>
    <p:sldId id="297" r:id="rId45"/>
    <p:sldId id="298" r:id="rId46"/>
    <p:sldId id="296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8991" autoAdjust="0"/>
    <p:restoredTop sz="99268" autoAdjust="0"/>
  </p:normalViewPr>
  <p:slideViewPr>
    <p:cSldViewPr snapToGrid="0">
      <p:cViewPr varScale="1">
        <p:scale>
          <a:sx n="107" d="100"/>
          <a:sy n="107" d="100"/>
        </p:scale>
        <p:origin x="-104" y="-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8184-04A4-AC4A-992E-96FB212339C6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B5326-10AC-5847-B5DF-4469E052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/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Arial"/>
              <a:buChar char="•"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Arial"/>
              <a:buChar char="•"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dirty="0" smtClean="0"/>
              <a:t> 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 </a:t>
            </a:r>
            <a:r>
              <a:rPr lang="en-US" sz="1200" dirty="0" smtClean="0"/>
              <a:t>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kern="1200" baseline="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B5326-10AC-5847-B5DF-4469E05262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DE69F21-EDA0-4504-A002-ADEBA524B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FB3C2A7-8141-49D8-9EE5-D6399963C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6E7879C-12D2-45D3-95F9-08BAB37D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6A3DE34-2F05-4D9E-8E63-8475B1D8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D898F7E-EE9A-4425-8FE9-CE1EA6F2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6977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4E59FDE-6F9A-41E9-8C68-208286924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16E6A44-DAF4-4D4E-B988-42F063A8B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5BB73AD-EE55-48B2-A8F3-C3D1334D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C512336-A272-4D48-AD12-F6832F79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0D1305BE-BA4B-4AC6-9FF7-8EF0A34D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260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088992B-FC59-4D7B-A5CB-4F869A40E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A76E032F-BF28-45ED-94B6-1930D4994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A05841A1-5D4E-481F-A637-3D4957D2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C005B0F-EEEA-4394-848F-E30E4EC8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099316E-919B-46F3-9899-2EDD7CB72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849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B929EC7-8AA4-4606-93E5-B727B02B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784D1E7-6302-4537-9754-F3A273D57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4E3E565-8DE1-4565-8DC6-35B2BDFC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FBC6146-7057-4441-B839-617DF46B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79654AE1-5610-4DEB-AAEA-B70EF4AD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204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9FB4F05-9443-48A0-982D-D91B99EA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39B590F-CA18-4B7A-B6B3-25F566E46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2AFDAF6-42B5-4D28-B4DE-555CF0D0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47BC4B0-77CE-4852-BFE1-277D80BC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00885E99-CBB8-4777-AD30-F5A19FF0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981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BFE4AC3-5B69-481A-B8C7-FE11007B4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5852D3E-21C6-4601-9AB0-16503D5EC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71F779F4-5137-4B95-AB3E-24C8A1E7F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D1470973-DA52-4F1C-AA85-246B55DA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44B7555-4D0F-477B-B493-14BACD28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13F9A42-4957-4EE6-886E-3DC8AAE1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0328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4F825E5-195F-4603-AA8B-E61DCA0DD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F028684-4430-43BB-8CC9-6C152E0D4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0820ED50-4D33-48E4-94AA-28E5E7D99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24E0F45-9C89-4C6C-BAA9-F6CF373D6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6D4351A-DCE0-4BDC-866D-B94BAB07D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63910B0-1F85-461A-A159-A126DC20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06BAF3CB-5CDF-4583-AEE1-C1FCA145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8F51290-BB58-40C1-B488-C66BE7307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206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86D2A85-389F-4503-96CA-39EF676C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06AF3042-808E-4F83-AC3E-E6055FCE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54498DA-1153-4A6B-8D0C-80C2B596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1D7970A-33EF-458C-A86B-22B47B28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028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CE1786F-AC25-4F18-B00A-0191875B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54C8448-C5FA-4399-9FAB-5799DF51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BB9DF8D-A20C-4C13-B298-CA2A8FC8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422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09B09E3E-7D1C-4439-9666-390FDFA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557F567-4CDA-4442-BA36-93AD7508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1F3184A-5268-4F5B-84B4-149628885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578E993-BEFE-43A7-8CFE-0B83E9CDF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300FE58-9B4F-4D7B-B72C-02E97F15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4413748-033F-4391-B4F2-184C1E2B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083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D87785B0-85DB-4B3E-A42E-3CA55B31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22F6D69-93C6-40F3-91A3-B893001A7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6AB46D1-0534-44AF-BF82-829DB75D0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F29D560-190E-4F06-8365-B58AF995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2A58DF2-3A72-4A67-BAB8-EB0F64C5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C7D8A24-9135-4CA5-B5C7-CFFB189D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626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AF97DB6-02AD-43CB-B239-6A7530519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233089E-9B33-4171-8ED3-EBF292625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137C187-4028-44E9-837F-A6658C5F8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FEDC6-179A-4BEE-AF23-B8195E43FF84}" type="datetimeFigureOut">
              <a:rPr lang="en-US" smtClean="0"/>
              <a:pPr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E2418D9D-8245-447B-B726-D3E5F79FA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9D819C5-4D90-44D9-B72B-3DC1DCE88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45D71-BF69-4F3E-A155-488D5582F1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957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mailto:andrealausch@inapta.org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s://www.medicare.gov/MedicareComplaintForm/home.aspx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a.org/apta-magazine/2020/03/01/compliance-matters-how-to-apply-the-new-cqmodifier,1/13/21.https://www.apta.org/your-practice/payment/medicare-payment/coverage-issues/skilled-maintenance-therapy-under-medicare" TargetMode="External"/><Relationship Id="rId4" Type="http://schemas.openxmlformats.org/officeDocument/2006/relationships/hyperlink" Target="https://www.apta.org/your-practice/payment/coding-billing/commercial-insurance/mpprment,1/31/21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Regulations-and-Guidance/Guidance/Manuals/Downloads/bp102c15.pdf" TargetMode="External"/><Relationship Id="rId4" Type="http://schemas.openxmlformats.org/officeDocument/2006/relationships/hyperlink" Target="https://aimproviders.com/rehabilitation/wp-content/uploads/sites/21/2020/11/AIM_Guidelines_Rehab_OT-PT-ST.pdf" TargetMode="External"/><Relationship Id="rId5" Type="http://schemas.openxmlformats.org/officeDocument/2006/relationships/hyperlink" Target="https://www.apta.org/your-practice/practice-models-and-settings/telehealth-practice/quick-guide-to-using-remote-evaluations-of-recorded-video-andor-images-by-pts" TargetMode="External"/><Relationship Id="rId6" Type="http://schemas.openxmlformats.org/officeDocument/2006/relationships/hyperlink" Target="https://www.apta.org/your-practice/practice-models-and-settings/telehealth-practice/quick-guide-to-using-e-visits-by-pts" TargetMode="External"/><Relationship Id="rId7" Type="http://schemas.openxmlformats.org/officeDocument/2006/relationships/hyperlink" Target="https://www.apta.org/your-practice/practice-models-and-settings/telehealth-practice/quick-guide-to-using-virtual-check-ins-by-pts" TargetMode="Externa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53E823F-0783-45D7-958B-32C459078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2265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APTA Indiana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The Impact of New Policies and Optimizing Reimbursement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BAADC54-B941-4475-91C7-3B0A81227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6200" y="4668838"/>
            <a:ext cx="9144000" cy="1655762"/>
          </a:xfrm>
        </p:spPr>
        <p:txBody>
          <a:bodyPr>
            <a:normAutofit/>
          </a:bodyPr>
          <a:lstStyle/>
          <a:p>
            <a:r>
              <a:rPr lang="en-US" b="1" dirty="0" smtClean="0"/>
              <a:t>Andrea </a:t>
            </a:r>
            <a:r>
              <a:rPr lang="en-US" b="1" dirty="0" err="1" smtClean="0"/>
              <a:t>Lausch</a:t>
            </a:r>
            <a:r>
              <a:rPr lang="en-US" b="1" dirty="0" smtClean="0"/>
              <a:t>, PT, DPT</a:t>
            </a:r>
          </a:p>
          <a:p>
            <a:r>
              <a:rPr lang="en-US" b="1" dirty="0" smtClean="0"/>
              <a:t>January 27, 2021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82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PFS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E-visits (98970, 98971, 98972)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“Non face-to-face, patient-initiated, digital communications of an established patient that requires a clinical decision that otherwise typically would have been provided in the office.”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Not a treatment session and does not meet the Medicare definition of </a:t>
            </a:r>
            <a:r>
              <a:rPr lang="en-US" sz="2400" dirty="0" err="1" smtClean="0"/>
              <a:t>telehealth</a:t>
            </a:r>
            <a:r>
              <a:rPr lang="en-US" sz="2400" dirty="0" smtClean="0"/>
              <a:t>.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You can not bill an </a:t>
            </a:r>
            <a:r>
              <a:rPr lang="en-US" sz="2400" dirty="0" err="1" smtClean="0"/>
              <a:t>e</a:t>
            </a:r>
            <a:r>
              <a:rPr lang="en-US" sz="2400" dirty="0" smtClean="0"/>
              <a:t>-visit if you saw the patient in a face-to-face visit fewer than 7 days before or after the </a:t>
            </a:r>
            <a:r>
              <a:rPr lang="en-US" sz="2400" dirty="0" err="1" smtClean="0"/>
              <a:t>e</a:t>
            </a:r>
            <a:r>
              <a:rPr lang="en-US" sz="2400" dirty="0" smtClean="0"/>
              <a:t>-visit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Document: </a:t>
            </a:r>
            <a:r>
              <a:rPr lang="en-US" sz="2400" dirty="0" err="1" smtClean="0"/>
              <a:t>e</a:t>
            </a:r>
            <a:r>
              <a:rPr lang="en-US" sz="2400" dirty="0" smtClean="0"/>
              <a:t>-visit was patient initiated, the patient consented to the </a:t>
            </a:r>
            <a:r>
              <a:rPr lang="en-US" sz="2400" dirty="0" err="1" smtClean="0"/>
              <a:t>e</a:t>
            </a:r>
            <a:r>
              <a:rPr lang="en-US" sz="2400" dirty="0" smtClean="0"/>
              <a:t>-visit, and the clinical decision making that occurred as a result of the </a:t>
            </a:r>
            <a:r>
              <a:rPr lang="en-US" sz="2400" dirty="0" err="1" smtClean="0"/>
              <a:t>e</a:t>
            </a:r>
            <a:r>
              <a:rPr lang="en-US" sz="2400" dirty="0" smtClean="0"/>
              <a:t>-visit.</a:t>
            </a:r>
            <a:r>
              <a:rPr lang="en-US" sz="2400" b="1" dirty="0" smtClean="0"/>
              <a:t> 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PFS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The code billed is based on the total time spent in that period   </a:t>
            </a:r>
            <a:r>
              <a:rPr lang="en-US" sz="2400" b="1" dirty="0" smtClean="0"/>
              <a:t>98970: </a:t>
            </a:r>
            <a:r>
              <a:rPr lang="en-US" sz="2400" dirty="0" smtClean="0"/>
              <a:t>Qualified </a:t>
            </a:r>
            <a:r>
              <a:rPr lang="en-US" sz="2400" dirty="0" err="1" smtClean="0"/>
              <a:t>nonphysician</a:t>
            </a:r>
            <a:r>
              <a:rPr lang="en-US" sz="2400" dirty="0" smtClean="0"/>
              <a:t> health care professional online assessment and management service, for an established patient, for up to seven days; cumulative time during the seven days, 5-10 minutes. </a:t>
            </a:r>
            <a:r>
              <a:rPr lang="en-US" sz="2400" b="1" dirty="0" smtClean="0"/>
              <a:t>98971: </a:t>
            </a:r>
            <a:r>
              <a:rPr lang="en-US" sz="2400" dirty="0" smtClean="0"/>
              <a:t>Qualified </a:t>
            </a:r>
            <a:r>
              <a:rPr lang="en-US" sz="2400" dirty="0" err="1" smtClean="0"/>
              <a:t>nonphysician</a:t>
            </a:r>
            <a:r>
              <a:rPr lang="en-US" sz="2400" dirty="0" smtClean="0"/>
              <a:t> health care professional online assessment and management service, for an established patient, for up to seven days; cumulative time during the seven days, 11-20 minutes. </a:t>
            </a:r>
            <a:r>
              <a:rPr lang="en-US" sz="2400" b="1" dirty="0" smtClean="0"/>
              <a:t>98972: </a:t>
            </a:r>
            <a:r>
              <a:rPr lang="en-US" sz="2400" dirty="0" smtClean="0"/>
              <a:t>Qualified </a:t>
            </a:r>
            <a:r>
              <a:rPr lang="en-US" sz="2400" dirty="0" err="1" smtClean="0"/>
              <a:t>nonphysician</a:t>
            </a:r>
            <a:r>
              <a:rPr lang="en-US" sz="2400" dirty="0" smtClean="0"/>
              <a:t> health care professional online assessment and management service, for an established patient, for up to seven days; cumulative time during the seven days, 21 or more minutes.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PFS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0"/>
            <a:ext cx="11264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Remote assessment of recorded video or image (G2250)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Only asynchronous-store-and-forward technologies: electronically submitted,  prerecorded, patient-generated still or video images of an established patient.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Follow up with the patient is required within 24 business hours.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May respond via: telephone, audio/video communication, secure text messaging, email, or patient portal communication.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You cannot bill for this service if the image and/or video originated from a related service you provided within the previous 7 days or results in a service within the next 24 hours or next available appointment</a:t>
            </a:r>
            <a:r>
              <a:rPr lang="en-US" sz="2400" dirty="0" smtClean="0"/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</a:t>
            </a:r>
            <a:r>
              <a:rPr lang="en-US" dirty="0" smtClean="0">
                <a:solidFill>
                  <a:schemeClr val="bg1"/>
                </a:solidFill>
              </a:rPr>
              <a:t>PFS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0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Remote Assessment </a:t>
            </a:r>
            <a:r>
              <a:rPr lang="en-US" sz="2400" dirty="0" smtClean="0"/>
              <a:t>(cont.)</a:t>
            </a:r>
          </a:p>
          <a:p>
            <a:r>
              <a:rPr lang="en-US" sz="24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Billing requires: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patient </a:t>
            </a:r>
            <a:r>
              <a:rPr lang="en-US" sz="2400" dirty="0" smtClean="0"/>
              <a:t>consent at least annually.</a:t>
            </a:r>
            <a:r>
              <a:rPr lang="en-US" sz="2400" dirty="0" smtClean="0"/>
              <a:t> 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GP </a:t>
            </a:r>
            <a:r>
              <a:rPr lang="en-US" sz="2400" dirty="0" smtClean="0"/>
              <a:t>modifier</a:t>
            </a:r>
            <a:r>
              <a:rPr lang="en-US" sz="2400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outpatient claims (1500 claim): Place </a:t>
            </a:r>
            <a:r>
              <a:rPr lang="en-US" sz="2400" dirty="0" smtClean="0"/>
              <a:t>of </a:t>
            </a:r>
            <a:r>
              <a:rPr lang="en-US" sz="2400" dirty="0" smtClean="0"/>
              <a:t>service: where </a:t>
            </a:r>
            <a:r>
              <a:rPr lang="en-US" sz="2400" dirty="0" smtClean="0"/>
              <a:t>the therapist furnished the service.</a:t>
            </a:r>
            <a:r>
              <a:rPr lang="en-US" sz="2400" dirty="0" smtClean="0"/>
              <a:t> 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Documentation should include: All communications and actions you take,</a:t>
            </a:r>
            <a:r>
              <a:rPr lang="en-US" sz="2400" dirty="0" smtClean="0"/>
              <a:t> indicate </a:t>
            </a:r>
            <a:r>
              <a:rPr lang="en-US" sz="2400" dirty="0" smtClean="0"/>
              <a:t>the service was patient-initiated, the patient provided consent to the service, the clinical decision that occurred, and the follow-up communication was within 24 business </a:t>
            </a:r>
            <a:r>
              <a:rPr lang="en-US" sz="2400" dirty="0" smtClean="0"/>
              <a:t>hours</a:t>
            </a:r>
            <a:endParaRPr lang="en-US" sz="2400" dirty="0" smtClean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PFS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Virtual check-in (G2251)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Brief communication technology-based services by a qualified health care professional, provided to and initiated by an established patient, not originating from a related service provided within the previous 7 days nor leading to a service or procedure within the next 24 hours or soonest available appointment; 5-10 minutes of clinical discussion.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Code allows audio-only real-time telephone interactions in addition to synchronous, two-way audio interactions that are enhanced with video or other kinds of data transmission.  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PFS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Virtual check-in (G2251)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Billing </a:t>
            </a:r>
            <a:r>
              <a:rPr lang="en-US" sz="2400" dirty="0" smtClean="0"/>
              <a:t>requires: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 smtClean="0"/>
              <a:t>patient consents at least annually</a:t>
            </a:r>
            <a:r>
              <a:rPr lang="en-US" sz="2400" dirty="0" smtClean="0"/>
              <a:t>,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GP modifier</a:t>
            </a:r>
            <a:endParaRPr lang="en-US" sz="2400" dirty="0" smtClean="0"/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outpatient claims: </a:t>
            </a:r>
            <a:r>
              <a:rPr lang="en-US" sz="2400" dirty="0" smtClean="0"/>
              <a:t>the place of </a:t>
            </a:r>
            <a:r>
              <a:rPr lang="en-US" sz="2400" dirty="0" smtClean="0"/>
              <a:t>service: where </a:t>
            </a:r>
            <a:r>
              <a:rPr lang="en-US" sz="2400" dirty="0" smtClean="0"/>
              <a:t>the therapist furnished the service. </a:t>
            </a:r>
            <a:r>
              <a:rPr lang="en-US" sz="2400" dirty="0" smtClean="0"/>
              <a:t> 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Documentation </a:t>
            </a:r>
            <a:r>
              <a:rPr lang="en-US" sz="2400" dirty="0" smtClean="0"/>
              <a:t>of virtual check-in:</a:t>
            </a:r>
            <a:r>
              <a:rPr lang="en-US" sz="2400" dirty="0" smtClean="0"/>
              <a:t> </a:t>
            </a:r>
            <a:r>
              <a:rPr lang="en-US" sz="2400" dirty="0" smtClean="0"/>
              <a:t>R</a:t>
            </a:r>
            <a:r>
              <a:rPr lang="en-US" sz="2400" dirty="0" smtClean="0"/>
              <a:t>equires </a:t>
            </a:r>
            <a:r>
              <a:rPr lang="en-US" sz="2400" dirty="0" smtClean="0"/>
              <a:t>all communications and actions you take and that the </a:t>
            </a:r>
            <a:r>
              <a:rPr lang="en-US" sz="2400" dirty="0" smtClean="0"/>
              <a:t>Patient initiated services and </a:t>
            </a:r>
            <a:r>
              <a:rPr lang="en-US" sz="2400" dirty="0" smtClean="0"/>
              <a:t>provided verbal consent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457200" indent="-457200"/>
            <a:r>
              <a:rPr lang="en-US" sz="2400" dirty="0" smtClean="0"/>
              <a:t> </a:t>
            </a:r>
            <a:r>
              <a:rPr lang="en-US" sz="2400" dirty="0" smtClean="0"/>
              <a:t> 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PFS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Medicare Direct Supervision Through Virtual Technology</a:t>
            </a:r>
          </a:p>
          <a:p>
            <a:pPr marL="457200" indent="-457200"/>
            <a:endParaRPr lang="en-US" sz="2400" b="1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Through the calendar year of the PHE, CMS now allows </a:t>
            </a:r>
            <a:r>
              <a:rPr lang="en-US" sz="2400" dirty="0" err="1" smtClean="0"/>
              <a:t>PTs</a:t>
            </a:r>
            <a:r>
              <a:rPr lang="en-US" sz="2400" dirty="0" smtClean="0"/>
              <a:t> to provide direct supervision of PTAs in private practice through real-time, interactive audio and video technology.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The patient’s medical record should indicate why virtual supervision was necessary. 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PFS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Medicare Maintenance Therapy Changes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Permanently permits physical therapists to delegate maintenance therapy to PTAs.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The CQ modifier is required for maintenance therapy just as for rehabilitation therapy when a PTAs provides services "in whole or in part”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Beginning in 2022 Medicare will only pay 85% of the service cost. 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Billing and Documentation: Optimizing Reimbursement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Payment and Documentation variables impacting reimbursement can make a significant difference to the bottom line.</a:t>
            </a:r>
          </a:p>
          <a:p>
            <a:pPr marL="457200" indent="-457200"/>
            <a:r>
              <a:rPr lang="en-US" sz="2400" dirty="0" smtClean="0"/>
              <a:t> </a:t>
            </a:r>
          </a:p>
          <a:p>
            <a:pPr marL="457200" indent="-457200"/>
            <a:r>
              <a:rPr lang="en-US" sz="2400" dirty="0" smtClean="0"/>
              <a:t>Billing &amp; coding evolves consistently over time. 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Correct Coding and Stay up-to-date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CCI Edits/Modifiers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Understand common treatment PT codes and their Relative Values and Fees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Document to support common billing treatment codes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Medicare “8 minute rule” </a:t>
            </a:r>
            <a:r>
              <a:rPr lang="en-US" sz="2400" dirty="0" err="1" smtClean="0"/>
              <a:t>vs</a:t>
            </a:r>
            <a:r>
              <a:rPr lang="en-US" sz="2400" dirty="0" smtClean="0"/>
              <a:t> AMA billing for Billing Correct Units of Service</a:t>
            </a:r>
            <a:r>
              <a:rPr lang="en-US" sz="2400" b="1" dirty="0" smtClean="0"/>
              <a:t> 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Billing and Documentation: Optimizing Reimbursement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NCCI edits</a:t>
            </a:r>
            <a:r>
              <a:rPr lang="en-US" sz="2400" dirty="0" smtClean="0"/>
              <a:t>: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Updated quarterly 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May be bypassed if Modifier 59 or an X  modifier is present.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Documentation must support the use of the modifier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Utilize distinct information and minutes for each timed billing code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Charge as you document interventions- indicate code abbreviation next to your statements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Use of the NCCI edits for non-Medicare payers varies by the payer.  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smtClean="0"/>
              <a:t>Therapists will be able to report practice and payment changes related to the 2021 Medicare Part B Physician Fee Schedule. 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Therapists will be able to articulate payment variables that impact payment received from Medicare and other payers.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 Therapists will be able to identify necessary components of documentation and supportive billing to show medical necessity and skilled services to reduce denials and audits.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Billing and Documentation: Optimizing Reimbursement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NCCI Edit Changes beginning January 1, 2021</a:t>
            </a:r>
          </a:p>
          <a:p>
            <a:pPr marL="457200" indent="-457200"/>
            <a:endParaRPr lang="en-US" sz="2400" b="1" dirty="0" smtClean="0"/>
          </a:p>
          <a:p>
            <a:pPr marL="457200" indent="-457200"/>
            <a:r>
              <a:rPr lang="en-US" sz="2400" dirty="0" smtClean="0"/>
              <a:t>Many of the problematic code pairs have been resolved beginning January 1, 2021.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Removed codes include codes 97110, 97112, 97113, 97116, 97140, 97150, and 97530 paired with 97164 (reevaluation)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Emergency rooms codes (99281-99285) paired with PT evaluation codes (97161-97168)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PT evaluation codes paired with Manual therapy (97140)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Manual therapy paired with Therapeutic Activities (97530)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Therapeutic Activities paired with Aquatic Therapy (97113)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Billing and Documentation: Optimizing Reimbursement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Documentation continued:</a:t>
            </a:r>
          </a:p>
          <a:p>
            <a:pPr marL="457200" indent="-457200"/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Reviewers look for subjective history to report functional changes or explanation of potential set backs or barriers to progress.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Functional outcome measures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Goals that are functional, specific, measureable, and likely to be attained in a reasonable amount of time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Functional impairments identified on evaluation are progressing towards goals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Ongoing patient and/or caregiver education and HEP progression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Avoid repetitive documentation/treatment, show skilled interventions in your documentation.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Billing and Documentation: Optimizing Reimbursement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Understanding Relative Value and Fees</a:t>
            </a:r>
          </a:p>
          <a:p>
            <a:pPr marL="457200" indent="-457200"/>
            <a:endParaRPr lang="en-US" sz="2400" b="1" dirty="0" smtClean="0"/>
          </a:p>
          <a:p>
            <a:pPr marL="457200" indent="-457200"/>
            <a:r>
              <a:rPr lang="en-US" sz="2400" dirty="0" smtClean="0"/>
              <a:t>CPT codes are given relative values based on the Resource-Based Relative Value Scale (RBRVS)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Valuation is determined by assigned values to 3 categories: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required skill of the provider (51%)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practice expense (45%)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professional malpractice liability (4%) </a:t>
            </a:r>
          </a:p>
          <a:p>
            <a:pPr marL="457200" indent="-457200"/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Understanding Relative Value and Fees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sz="3556" b="1" dirty="0" smtClean="0">
                <a:solidFill>
                  <a:srgbClr val="FFFFFF"/>
                </a:solidFill>
              </a:rPr>
              <a:t>(cont.)</a:t>
            </a:r>
            <a:endParaRPr lang="en-US" sz="3556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Provider work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Accounts for the time, skill, effort, clinical analysis, and psychological stress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/>
            <a:r>
              <a:rPr lang="en-US" sz="2400" b="1" dirty="0" smtClean="0"/>
              <a:t>Practice expense</a:t>
            </a:r>
            <a:r>
              <a:rPr lang="en-US" sz="2400" dirty="0" smtClean="0"/>
              <a:t>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Accounts for cost of maintaining a practice: rent, equipment, square footage…  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b="1" dirty="0" smtClean="0"/>
              <a:t>Professional malpractice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Cost of professional malpractice insurance</a:t>
            </a:r>
            <a:r>
              <a:rPr lang="en-US" sz="2400" b="1" dirty="0" smtClean="0"/>
              <a:t> 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Understanding Relative Value and Fees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sz="3556" b="1" dirty="0" smtClean="0">
                <a:solidFill>
                  <a:srgbClr val="FFFFFF"/>
                </a:solidFill>
              </a:rPr>
              <a:t>(cont.)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How this affects code value?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b="1" dirty="0" smtClean="0"/>
              <a:t>Examples:</a:t>
            </a:r>
          </a:p>
          <a:p>
            <a:pPr marL="457200" indent="-457200"/>
            <a:r>
              <a:rPr lang="en-US" sz="2400" b="1" dirty="0" smtClean="0"/>
              <a:t>Therapeutic exercise: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repetitive and less one on one time with the therapist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 97110: $28.59 per unit  </a:t>
            </a:r>
          </a:p>
          <a:p>
            <a:pPr marL="457200" indent="-457200"/>
            <a:r>
              <a:rPr lang="en-US" sz="2400" b="1" dirty="0" smtClean="0"/>
              <a:t>Therapeutic activity: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One on one  and function oriented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97530: $36.72 per unit</a:t>
            </a:r>
          </a:p>
          <a:p>
            <a:pPr marL="457200" indent="-457200"/>
            <a:r>
              <a:rPr lang="en-US" sz="2400" b="1" dirty="0" smtClean="0"/>
              <a:t>Manual therapy: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less practice expense and passive treatment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97140: $26.39 per unit </a:t>
            </a:r>
          </a:p>
          <a:p>
            <a:pPr marL="914400" lvl="1" indent="-457200">
              <a:buFont typeface="Arial"/>
              <a:buChar char="•"/>
            </a:pP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Medicare CPT Code Valuation Updates per the 2021 fee schedule </a:t>
            </a:r>
            <a:r>
              <a:rPr lang="en-US" sz="2400" b="1" dirty="0" smtClean="0">
                <a:solidFill>
                  <a:srgbClr val="FFFFFF"/>
                </a:solidFill>
              </a:rPr>
              <a:t>(no MPPR or sequestration  applied)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09750" y="1942041"/>
          <a:ext cx="8127999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2021 IN Medicare Reimbursement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97161-97163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 </a:t>
                      </a:r>
                      <a:r>
                        <a:rPr lang="en-US" dirty="0" err="1" smtClean="0"/>
                        <a:t>Eval</a:t>
                      </a:r>
                      <a:r>
                        <a:rPr lang="en-US" dirty="0" smtClean="0"/>
                        <a:t> codes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$96.31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</a:t>
                      </a:r>
                      <a:r>
                        <a:rPr lang="en-US" dirty="0" err="1" smtClean="0"/>
                        <a:t>eval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$65.55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Therapeutic</a:t>
                      </a:r>
                      <a:r>
                        <a:rPr lang="en-US" baseline="0" dirty="0" smtClean="0"/>
                        <a:t> Exercise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97530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Therapeutic</a:t>
                      </a:r>
                      <a:r>
                        <a:rPr lang="en-US" baseline="0" dirty="0" smtClean="0"/>
                        <a:t>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$36.72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Neuromuscular</a:t>
                      </a:r>
                      <a:r>
                        <a:rPr lang="en-US" baseline="0" dirty="0" smtClean="0"/>
                        <a:t> Rehab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$33.16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Gait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Manual Therapy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$26.32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$14.22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97035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Ultrasound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$13.79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97032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Attended </a:t>
                      </a:r>
                      <a:r>
                        <a:rPr lang="en-US" dirty="0" err="1" smtClean="0"/>
                        <a:t>Estim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$14.22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Multiple Procedure Payment Reduction </a:t>
            </a:r>
            <a:r>
              <a:rPr lang="en-US" sz="3556" b="1" dirty="0" smtClean="0">
                <a:solidFill>
                  <a:srgbClr val="FFFFFF"/>
                </a:solidFill>
              </a:rPr>
              <a:t>(MPPR)</a:t>
            </a:r>
            <a:r>
              <a:rPr lang="en-US" sz="3556" dirty="0" smtClean="0">
                <a:solidFill>
                  <a:srgbClr val="FFFFFF"/>
                </a:solidFill>
              </a:rPr>
              <a:t> 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Multiple Procedure Payment Reduction (MPPR)</a:t>
            </a:r>
            <a:r>
              <a:rPr lang="en-US" sz="2400" dirty="0" smtClean="0"/>
              <a:t> </a:t>
            </a:r>
          </a:p>
          <a:p>
            <a:pPr marL="457200" indent="-457200"/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Applied to practice expenses only to avoid duplicate payment for practice expenses.</a:t>
            </a:r>
          </a:p>
          <a:p>
            <a:pPr marL="457200" indent="-457200"/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CPT with highest practice expense (PE) value that day: reimbursed at 100%</a:t>
            </a:r>
          </a:p>
          <a:p>
            <a:pPr marL="457200" indent="-457200"/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PE values for subsequent codes: 50%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Top 5 Treatment codes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Therapeutic Exercise – 97110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DEFINITION: to develop strength, endurance, ROM, flexibility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Documentation: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Objective measurements of loss of strength and range of motion (with comparison to the uninvolved side) and effect on function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Specific exercises performed related to function, equipment, progression, instructions given, and/or assistance needed to perform exercises to demonstrate that the skills of a therapist were required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Top 5 Treatment codes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Neuromuscular Re-Education – 97112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DEFINITION: </a:t>
            </a:r>
            <a:r>
              <a:rPr lang="en-US" sz="2400" dirty="0" err="1" smtClean="0"/>
              <a:t>Mvmt</a:t>
            </a:r>
            <a:r>
              <a:rPr lang="en-US" sz="2400" dirty="0" smtClean="0"/>
              <a:t>, balance, coordination, kinesthetic sense, posture, </a:t>
            </a:r>
            <a:r>
              <a:rPr lang="en-US" sz="2400" dirty="0" err="1" smtClean="0"/>
              <a:t>proprioception</a:t>
            </a:r>
            <a:r>
              <a:rPr lang="en-US" sz="2400" dirty="0" smtClean="0"/>
              <a:t> for sit/stand activities.</a:t>
            </a:r>
          </a:p>
          <a:p>
            <a:pPr marL="457200" indent="-457200"/>
            <a:r>
              <a:rPr lang="en-US" sz="2400" dirty="0" smtClean="0"/>
              <a:t>Documentation: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Objective loss of activities of daily living (</a:t>
            </a:r>
            <a:r>
              <a:rPr lang="en-US" sz="2400" dirty="0" err="1" smtClean="0"/>
              <a:t>ADLs</a:t>
            </a:r>
            <a:r>
              <a:rPr lang="en-US" sz="2400" dirty="0" smtClean="0"/>
              <a:t>), mobility, balance, coordination deficits, hypo- and </a:t>
            </a:r>
            <a:r>
              <a:rPr lang="en-US" sz="2400" dirty="0" err="1" smtClean="0"/>
              <a:t>hypertonicity</a:t>
            </a:r>
            <a:r>
              <a:rPr lang="en-US" sz="2400" dirty="0" smtClean="0"/>
              <a:t>, posture, and effect on function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Specific exercises/activities performed (including progression of the activity), purpose of the exercises as related to function, instruction, facilitation needs, response  and/or assistance needed, to support that the skills of a therapist were required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Top 5 Treatment codes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Therapeutic Activity - 97530 </a:t>
            </a:r>
          </a:p>
          <a:p>
            <a:pPr marL="457200" indent="-457200"/>
            <a:r>
              <a:rPr lang="en-US" sz="2400" dirty="0" smtClean="0"/>
              <a:t>DEFINITION: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Use of dynamic activities to improve functional performance, transfers, lifting stations, throwing, catching, etc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When using 97350, focus on tasks ending in “</a:t>
            </a:r>
            <a:r>
              <a:rPr lang="en-US" sz="2400" dirty="0" err="1" smtClean="0"/>
              <a:t>ing</a:t>
            </a:r>
            <a:r>
              <a:rPr lang="en-US" sz="2400" dirty="0" smtClean="0"/>
              <a:t>” such as carrying, lifting, handling, reaching, transferring, and transporting to improve overall function.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Choosing 97530 or 97110 depends on the intent of the task. </a:t>
            </a:r>
            <a:r>
              <a:rPr lang="en-US" sz="2400" b="1" dirty="0" smtClean="0"/>
              <a:t> 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 (cont.)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US" sz="2400" dirty="0" smtClean="0"/>
          </a:p>
          <a:p>
            <a:pPr marL="457200" indent="-457200">
              <a:buFont typeface="+mj-lt"/>
              <a:buAutoNum type="arabicParenR" startAt="4"/>
            </a:pPr>
            <a:r>
              <a:rPr lang="en-US" sz="2400" dirty="0" smtClean="0"/>
              <a:t>Review the top 5 treatment codes, their value and uses. 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AutoNum type="arabicParenR" startAt="4"/>
            </a:pPr>
            <a:r>
              <a:rPr lang="en-US" sz="2400" dirty="0" smtClean="0"/>
              <a:t>Therapists will understand the UR/UM challenges with AIM.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marL="342900" indent="-342900">
              <a:buAutoNum type="arabicParenR" startAt="4"/>
            </a:pPr>
            <a:r>
              <a:rPr lang="en-US" sz="2400" dirty="0" smtClean="0"/>
              <a:t>Therapists will know resources to help patients and practices advocate for PT when payers may be restricting services. 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Top 5 Treatment codes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Therapeutic Activities cont.</a:t>
            </a:r>
          </a:p>
          <a:p>
            <a:pPr marL="457200" indent="-457200"/>
            <a:r>
              <a:rPr lang="en-US" sz="2400" dirty="0" smtClean="0"/>
              <a:t>Documentation: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Objective measurements of loss of balance, strength, coordination, range of motion (with comparison to the uninvolved side), </a:t>
            </a:r>
            <a:r>
              <a:rPr lang="en-US" sz="2400" dirty="0" err="1" smtClean="0"/>
              <a:t>ADLs</a:t>
            </a:r>
            <a:r>
              <a:rPr lang="en-US" sz="2400" dirty="0" smtClean="0"/>
              <a:t>, mobility and effect on function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Communicate specific activities performed, safety factors, and amount/type of assistance.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Document physical assist/verbal cueing for balance and Mobility, functional nature of activity, functional intent/response.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Can be used for instructing in home activity program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Top 5 Treatment codes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Gait (includes stairs) – 97116</a:t>
            </a:r>
          </a:p>
          <a:p>
            <a:pPr marL="457200" indent="-457200"/>
            <a:r>
              <a:rPr lang="en-US" sz="2400" dirty="0" smtClean="0"/>
              <a:t>DEFINITION: Provider trains patients in specific activities that facilitate ambulation &amp; stair climbing with/without assistive device. </a:t>
            </a:r>
          </a:p>
          <a:p>
            <a:pPr marL="457200" indent="-457200"/>
            <a:r>
              <a:rPr lang="en-US" sz="2400" dirty="0" smtClean="0"/>
              <a:t> Documentation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Gait is more than just documenting distance, assistive device, and amount of physical assistance and verbal cuing.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Need to show that the services were skilled.</a:t>
            </a:r>
            <a:r>
              <a:rPr lang="en-US" sz="2400" dirty="0" smtClean="0"/>
              <a:t> </a:t>
            </a:r>
          </a:p>
          <a:p>
            <a:pPr marL="914400" lvl="1" indent="-457200" defTabSz="457200">
              <a:buFont typeface="Arial"/>
              <a:buChar char="•"/>
              <a:defRPr/>
            </a:pPr>
            <a:r>
              <a:rPr lang="en-US" sz="2400" dirty="0" smtClean="0"/>
              <a:t>Make sure Objective measurements show of a need for gait training.</a:t>
            </a:r>
            <a:r>
              <a:rPr lang="en-US" sz="2400" dirty="0" smtClean="0"/>
              <a:t> </a:t>
            </a:r>
          </a:p>
          <a:p>
            <a:pPr marL="914400" lvl="1" indent="-457200" defTabSz="457200">
              <a:buFont typeface="Arial"/>
              <a:buChar char="•"/>
              <a:defRPr/>
            </a:pPr>
            <a:r>
              <a:rPr lang="en-US" sz="2400" dirty="0" smtClean="0"/>
              <a:t>Describe </a:t>
            </a:r>
            <a:r>
              <a:rPr lang="en-US" sz="2400" dirty="0" smtClean="0"/>
              <a:t>gait deviations present and limitations being addressed, safety concerns</a:t>
            </a:r>
            <a:r>
              <a:rPr lang="en-US" sz="2400" dirty="0" smtClean="0"/>
              <a:t>,</a:t>
            </a:r>
          </a:p>
          <a:p>
            <a:pPr marL="457200" indent="-457200"/>
            <a:r>
              <a:rPr lang="en-US" sz="2400" dirty="0" smtClean="0"/>
              <a:t> </a:t>
            </a:r>
            <a:r>
              <a:rPr lang="en-US" sz="2400" dirty="0" smtClean="0"/>
              <a:t> 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Top 5 Treatment codes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Gait (includes stairs) –</a:t>
            </a:r>
            <a:r>
              <a:rPr lang="en-US" sz="2400" b="1" dirty="0" smtClean="0"/>
              <a:t> </a:t>
            </a:r>
            <a:r>
              <a:rPr lang="en-US" sz="2400" b="1" dirty="0" smtClean="0"/>
              <a:t>cont.</a:t>
            </a:r>
            <a:endParaRPr lang="en-US" sz="2400" b="1" dirty="0" smtClean="0"/>
          </a:p>
          <a:p>
            <a:pPr marL="914400" lvl="1" indent="-457200" defTabSz="457200">
              <a:buFont typeface="Arial"/>
              <a:buChar char="•"/>
              <a:defRPr/>
            </a:pPr>
            <a:r>
              <a:rPr lang="en-US" sz="2400" dirty="0" smtClean="0"/>
              <a:t>Documentation</a:t>
            </a:r>
          </a:p>
          <a:p>
            <a:pPr marL="1371600" lvl="2" indent="-457200" defTabSz="457200">
              <a:buFont typeface="Arial"/>
              <a:buChar char="•"/>
              <a:defRPr/>
            </a:pPr>
            <a:r>
              <a:rPr lang="en-US" sz="2400" dirty="0" smtClean="0"/>
              <a:t>Specific </a:t>
            </a:r>
            <a:r>
              <a:rPr lang="en-US" sz="2400" dirty="0" smtClean="0"/>
              <a:t>gait training techniques used, instructions given, use of orthotic or prosthesis, cueing needed and the patient’s response to the intervention to justify skilled intervention.</a:t>
            </a:r>
          </a:p>
          <a:p>
            <a:pPr marL="914400" lvl="1" indent="-457200">
              <a:buFont typeface="Arial"/>
              <a:buChar char="•"/>
            </a:pPr>
            <a:endParaRPr lang="en-US" sz="2400" dirty="0" smtClean="0"/>
          </a:p>
          <a:p>
            <a:pPr marL="1371600" lvl="2" indent="-457200">
              <a:buFont typeface="Arial"/>
              <a:buChar char="•"/>
            </a:pPr>
            <a:r>
              <a:rPr lang="en-US" sz="2400" dirty="0" smtClean="0"/>
              <a:t>Document the presence of complicating factors  like pain, balance deficits, stairs, or architectural barriers for the patient.</a:t>
            </a:r>
          </a:p>
          <a:p>
            <a:pPr marL="457200" indent="-457200"/>
            <a:endParaRPr lang="en-US" sz="2400" b="1" dirty="0" smtClean="0"/>
          </a:p>
          <a:p>
            <a:pPr marL="457200" indent="-457200"/>
            <a:endParaRPr lang="en-US" sz="2400" b="1" dirty="0" smtClean="0"/>
          </a:p>
          <a:p>
            <a:pPr marL="457200" indent="-457200"/>
            <a:r>
              <a:rPr lang="en-US" sz="2400" dirty="0" smtClean="0"/>
              <a:t> </a:t>
            </a:r>
            <a:r>
              <a:rPr lang="en-US" sz="2400" dirty="0" smtClean="0"/>
              <a:t> 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Top 5 Treatment codes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Manual Therapy Techniques - 97140 </a:t>
            </a:r>
          </a:p>
          <a:p>
            <a:pPr marL="457200" indent="-457200"/>
            <a:r>
              <a:rPr lang="en-US" sz="2400" dirty="0" smtClean="0"/>
              <a:t>DEFINITION: Mobilization, manipulation, manual traction, lymphatic </a:t>
            </a:r>
            <a:r>
              <a:rPr lang="en-US" sz="2400" dirty="0" err="1" smtClean="0"/>
              <a:t>massage,myofascial</a:t>
            </a:r>
            <a:r>
              <a:rPr lang="en-US" sz="2400" dirty="0" smtClean="0"/>
              <a:t> release</a:t>
            </a:r>
          </a:p>
          <a:p>
            <a:pPr marL="457200" indent="-457200"/>
            <a:r>
              <a:rPr lang="en-US" sz="2400" dirty="0" smtClean="0"/>
              <a:t>Documentation for Medicare include: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err="1" smtClean="0"/>
              <a:t>Area(s</a:t>
            </a:r>
            <a:r>
              <a:rPr lang="en-US" sz="2400" dirty="0" smtClean="0"/>
              <a:t>) being treated, soft tissue or joint mobilization technique used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Objective and subjective measurements of areas treated and effect on function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Patient response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Medicare “8-minute rule”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Medicare Billing: “8 minute rule”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Total  number of units cannot exceed total treatment time.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Do not exclude codes that were &lt; 8 minutes in total amount of time 1 unit: </a:t>
            </a:r>
            <a:r>
              <a:rPr lang="en-US" sz="2400" u="sng" dirty="0" smtClean="0"/>
              <a:t>&gt; </a:t>
            </a:r>
            <a:r>
              <a:rPr lang="en-US" sz="2400" dirty="0" smtClean="0"/>
              <a:t>8 minutes to &lt; 23 minutes</a:t>
            </a:r>
            <a:r>
              <a:rPr lang="en-US" sz="2400" u="sng" dirty="0" smtClean="0"/>
              <a:t> </a:t>
            </a:r>
            <a:r>
              <a:rPr lang="en-US" sz="2400" dirty="0" smtClean="0"/>
              <a:t>2 units:</a:t>
            </a:r>
            <a:r>
              <a:rPr lang="en-US" sz="2400" u="sng" dirty="0" smtClean="0"/>
              <a:t> &gt;</a:t>
            </a:r>
            <a:r>
              <a:rPr lang="en-US" sz="2400" dirty="0" smtClean="0"/>
              <a:t>23 units to &lt; 38 minutes 3 units </a:t>
            </a:r>
            <a:r>
              <a:rPr lang="en-US" sz="2400" u="sng" dirty="0" smtClean="0"/>
              <a:t>&gt;</a:t>
            </a:r>
            <a:r>
              <a:rPr lang="en-US" sz="2400" dirty="0" smtClean="0"/>
              <a:t> 38 minutes to &lt; 53 minutes 4 units </a:t>
            </a:r>
            <a:r>
              <a:rPr lang="en-US" sz="2400" u="sng" dirty="0" smtClean="0"/>
              <a:t>&gt;</a:t>
            </a:r>
            <a:r>
              <a:rPr lang="en-US" sz="2400" dirty="0" smtClean="0"/>
              <a:t> 53 minutes to &lt; 67 minutes</a:t>
            </a:r>
          </a:p>
          <a:p>
            <a:pPr marL="457200" indent="-457200"/>
            <a:r>
              <a:rPr lang="en-US" sz="2400" dirty="0" smtClean="0"/>
              <a:t>	Units </a:t>
            </a:r>
            <a:r>
              <a:rPr lang="en-US" sz="2400" u="sng" dirty="0" smtClean="0"/>
              <a:t>&gt;</a:t>
            </a:r>
            <a:r>
              <a:rPr lang="en-US" sz="2400" dirty="0" smtClean="0"/>
              <a:t> 5 are often subject to review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AMA Substantial Portion Billing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Non-Medicare Insurances who do not require you follow the Medicare 8-minute rule: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AMA states in the ¨CPT manual, on page xii, Introduction section, titled “Time” in which it states, “Time is the face-to-face time with the patient…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 unit of time is attained when the mid-point is passed of each 15 Minute unit.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Check with specific insurance carriers if they require you follow Medicare billing.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If not, you may follow AMA coding rules.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Be able to defend what you bill for with rationale and be consistent.   </a:t>
            </a:r>
            <a:r>
              <a:rPr lang="en-US" sz="2400" b="1" dirty="0" smtClean="0"/>
              <a:t> 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Medicare vs. AMA Substantial Portion Methodology </a:t>
            </a:r>
          </a:p>
          <a:p>
            <a:pPr marL="457200" indent="-457200"/>
            <a:r>
              <a:rPr lang="en-US" sz="2400" b="1" dirty="0" smtClean="0"/>
              <a:t>Example 1:</a:t>
            </a:r>
          </a:p>
          <a:p>
            <a:pPr marL="457200" indent="-457200"/>
            <a:r>
              <a:rPr lang="en-US" sz="2400" dirty="0" smtClean="0"/>
              <a:t>	TA 25 minutes</a:t>
            </a:r>
          </a:p>
          <a:p>
            <a:pPr marL="457200" indent="-457200"/>
            <a:r>
              <a:rPr lang="en-US" sz="2400" dirty="0" smtClean="0"/>
              <a:t>	NMRE 25 minutes</a:t>
            </a:r>
          </a:p>
          <a:p>
            <a:pPr marL="457200" indent="-457200"/>
            <a:r>
              <a:rPr lang="en-US" sz="2400" dirty="0" smtClean="0"/>
              <a:t>	Total time: 50 minutes</a:t>
            </a:r>
          </a:p>
          <a:p>
            <a:pPr marL="457200" indent="-457200"/>
            <a:r>
              <a:rPr lang="en-US" sz="2400" b="1" dirty="0" smtClean="0"/>
              <a:t>If following Medicare “8 minute rule”</a:t>
            </a:r>
          </a:p>
          <a:p>
            <a:pPr marL="457200" indent="-457200"/>
            <a:r>
              <a:rPr lang="en-US" sz="2400" dirty="0" smtClean="0"/>
              <a:t>	2 units TA and 1 unit NMRE, or 1 unit TA and 2 units NMRE</a:t>
            </a:r>
          </a:p>
          <a:p>
            <a:pPr marL="457200" indent="-457200"/>
            <a:r>
              <a:rPr lang="en-US" sz="2400" b="1" dirty="0" smtClean="0"/>
              <a:t>If following AMA billing guidelines</a:t>
            </a:r>
          </a:p>
          <a:p>
            <a:pPr marL="457200" indent="-457200"/>
            <a:r>
              <a:rPr lang="en-US" sz="2400" dirty="0" smtClean="0"/>
              <a:t>	2 units TA 2 units NMRE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Example 2: </a:t>
            </a:r>
          </a:p>
          <a:p>
            <a:pPr marL="457200" indent="-457200"/>
            <a:r>
              <a:rPr lang="en-US" sz="2400" dirty="0" smtClean="0"/>
              <a:t>	TE 20 minutes</a:t>
            </a:r>
          </a:p>
          <a:p>
            <a:pPr marL="457200" indent="-457200"/>
            <a:r>
              <a:rPr lang="en-US" sz="2400" dirty="0" smtClean="0"/>
              <a:t>	MT 20 minutes</a:t>
            </a:r>
          </a:p>
          <a:p>
            <a:pPr marL="457200" indent="-457200"/>
            <a:r>
              <a:rPr lang="en-US" sz="2400" dirty="0" smtClean="0"/>
              <a:t>	Total time: 40 minutes</a:t>
            </a:r>
          </a:p>
          <a:p>
            <a:pPr marL="457200" indent="-457200"/>
            <a:r>
              <a:rPr lang="en-US" sz="2400" b="1" dirty="0" smtClean="0"/>
              <a:t>If following Medicare “8 minute rule”</a:t>
            </a:r>
          </a:p>
          <a:p>
            <a:pPr marL="457200" indent="-457200"/>
            <a:r>
              <a:rPr lang="en-US" sz="2400" dirty="0" smtClean="0"/>
              <a:t>	2 units TE and 1 units MT, or 2 units MT and 1 TE</a:t>
            </a:r>
          </a:p>
          <a:p>
            <a:pPr marL="457200" indent="-457200"/>
            <a:r>
              <a:rPr lang="en-US" sz="2400" b="1" dirty="0" smtClean="0"/>
              <a:t>If following AMA billing guidelines</a:t>
            </a:r>
          </a:p>
          <a:p>
            <a:pPr marL="457200" indent="-457200"/>
            <a:r>
              <a:rPr lang="en-US" sz="2400" dirty="0" smtClean="0"/>
              <a:t>	1 unit TE 1 unit MT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Defending the Documentation: WPS webinar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Indiana’s Medicare Administrative Contractor, WPS, will provide a webinar to members March 3, 2021.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Share what reviewers are looking for in Medicare patient documentation to justify therapy.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Identify principles to assist in improving documentation.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Please submit questions to APTA Indiana to provide WPS by Feb. 17 for the presenter to address. 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Registration link is on the APTA IN website. 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AIM Utilization Review/Utilization Management challenges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AIM issues in the state: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Inappropriate approved visit (2-6 visits approved)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Denials for additional visits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Difficulty scheduling peer-to-peer reviews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Unproductive peer-to-peer reviews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Exclusions of codes for payment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Unjustified denial of codes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Administrative burden to</a:t>
            </a:r>
            <a:r>
              <a:rPr lang="en-US" sz="2400" dirty="0" smtClean="0"/>
              <a:t> practices</a:t>
            </a:r>
          </a:p>
          <a:p>
            <a:pPr marL="457200" indent="-457200"/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2021 Changes to the Medicare Physician Fee Schedule (PFS) Payments 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8653" y="2089147"/>
            <a:ext cx="107614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Advocacy Efforts Made an Impact</a:t>
            </a:r>
          </a:p>
          <a:p>
            <a:endParaRPr lang="en-US" b="1" dirty="0" smtClean="0"/>
          </a:p>
          <a:p>
            <a:r>
              <a:rPr lang="en-US" b="1" dirty="0" smtClean="0"/>
              <a:t>Why CMS made cuts? 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 </a:t>
            </a:r>
            <a:r>
              <a:rPr lang="en-US" dirty="0" smtClean="0"/>
              <a:t>Maintain budget neutrality (required by law) due to increase in Evaluation and Management codes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Codes initially proposed to impact the PT profession by 8% then further increased to 9%.</a:t>
            </a:r>
          </a:p>
          <a:p>
            <a:endParaRPr lang="en-US" b="1" dirty="0" smtClean="0"/>
          </a:p>
          <a:p>
            <a:r>
              <a:rPr lang="en-US" b="1" dirty="0" smtClean="0"/>
              <a:t>Advocacy win: 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 </a:t>
            </a:r>
            <a:r>
              <a:rPr lang="en-US" dirty="0" smtClean="0"/>
              <a:t>Strong advocacy by the PT reduced the cut to approximately a 3.3% reduction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The conversion factor for CY 2021 is $34.8931, a reduction of $1.1965 from the CY 2020 conversion factor.</a:t>
            </a:r>
            <a:endParaRPr lang="en-US" b="1" dirty="0" smtClean="0"/>
          </a:p>
          <a:p>
            <a:pPr lvl="1">
              <a:buFont typeface="Arial"/>
              <a:buChar char="•"/>
            </a:pPr>
            <a:r>
              <a:rPr lang="en-US" b="1" dirty="0" smtClean="0"/>
              <a:t> The percent reduction will vary depending on your practice and billing patterns.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Suspended the 2% sequestration adjustment through March 31, 2021.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AIM Utilization Review/Utilization Management challenges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Advocacy by</a:t>
            </a:r>
            <a:r>
              <a:rPr lang="en-US" sz="2400" b="1" dirty="0" smtClean="0"/>
              <a:t> APTA and state chapters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APTA </a:t>
            </a:r>
            <a:r>
              <a:rPr lang="en-US" sz="2400" dirty="0" smtClean="0"/>
              <a:t>and state chapters met with Anthem monthly to try and resolve issues from fall 2019 through April 2020 when Anthem discontinued the meetings.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APTA and state chapter </a:t>
            </a:r>
            <a:r>
              <a:rPr lang="en-US" sz="2400" dirty="0" err="1" smtClean="0"/>
              <a:t>paychairs</a:t>
            </a:r>
            <a:r>
              <a:rPr lang="en-US" sz="2400" dirty="0" smtClean="0"/>
              <a:t> continue to meet every other month to discuss ongoing issues in each state.</a:t>
            </a:r>
            <a:r>
              <a:rPr lang="en-US" sz="2400" dirty="0" smtClean="0"/>
              <a:t> APTA </a:t>
            </a:r>
            <a:r>
              <a:rPr lang="en-US" sz="2400" dirty="0" smtClean="0"/>
              <a:t>shares issues identified with Anthem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Anthem </a:t>
            </a:r>
            <a:r>
              <a:rPr lang="en-US" sz="2400" dirty="0" smtClean="0"/>
              <a:t>has not been responsive despite provider, APTA, and state efforts to work with them.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AIM Utilization Review/Utilization Management challenges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Next Steps: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Providers/state chapters are turning in egregious cases to their state's insurance commissioner (IC), Medicaid and Medicare where applicable.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APTA Indiana is collecting data of cases to provide examples for these entities as needed.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These entities can put pressure on Anthem that will create change.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Ongoing Issues…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Send concerns to </a:t>
            </a:r>
            <a:r>
              <a:rPr lang="en-US" sz="2400" dirty="0" smtClean="0">
                <a:hlinkClick r:id="rId4"/>
              </a:rPr>
              <a:t>andrealausch@inapta.org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Have your patients notify their HR/Benefits Department regarding problems with their plan</a:t>
            </a:r>
            <a:r>
              <a:rPr lang="en-US" sz="2400" dirty="0" smtClean="0"/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Templates and printable forms for patient and provider advocacy is on APTA IN practice and payment webpage.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Consumer/Provider complaints: 	Indiana Department of Insurance 	Consumer Service </a:t>
            </a:r>
          </a:p>
          <a:p>
            <a:pPr marL="457200" indent="-457200"/>
            <a:r>
              <a:rPr lang="en-US" sz="2400" dirty="0" smtClean="0"/>
              <a:t>		Department311 West Washington Street, Suite 300</a:t>
            </a:r>
          </a:p>
          <a:p>
            <a:pPr marL="457200" indent="-457200"/>
            <a:r>
              <a:rPr lang="en-US" sz="2400" dirty="0" smtClean="0"/>
              <a:t>		Indianapolis IN </a:t>
            </a:r>
          </a:p>
          <a:p>
            <a:pPr marL="457200" indent="-457200"/>
            <a:r>
              <a:rPr lang="en-US" sz="2400" dirty="0" smtClean="0"/>
              <a:t>		46204-2787</a:t>
            </a:r>
          </a:p>
          <a:p>
            <a:pPr marL="457200" indent="-457200"/>
            <a:r>
              <a:rPr lang="en-US" sz="2400" dirty="0" smtClean="0"/>
              <a:t>		Fax: 317-234-2103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Ongoing Issues…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7050" y="2308226"/>
            <a:ext cx="112649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/>
              <a:t>Medicaid/Medicaid Managed Care Entity complaint:   Family and Social Services Administration</a:t>
            </a:r>
          </a:p>
          <a:p>
            <a:pPr marL="457200" indent="-457200"/>
            <a:r>
              <a:rPr lang="en-US" sz="2400" dirty="0" smtClean="0"/>
              <a:t>	Office of Hearings and Appeals</a:t>
            </a:r>
          </a:p>
          <a:p>
            <a:pPr marL="457200" indent="-457200"/>
            <a:r>
              <a:rPr lang="en-US" sz="2400" dirty="0" smtClean="0"/>
              <a:t>	402 West Washington Street, Room E034</a:t>
            </a:r>
          </a:p>
          <a:p>
            <a:pPr marL="457200" indent="-457200"/>
            <a:r>
              <a:rPr lang="en-US" sz="2400" dirty="0" smtClean="0"/>
              <a:t>	Indianapolis, IN 46204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Medicare Complaint 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u="sng" dirty="0" smtClean="0">
                <a:solidFill>
                  <a:schemeClr val="accent1"/>
                </a:solidFill>
              </a:rPr>
              <a:t>Medicare</a:t>
            </a:r>
            <a:r>
              <a:rPr lang="en-US" sz="2400" u="sng" dirty="0" smtClean="0">
                <a:solidFill>
                  <a:schemeClr val="accent1"/>
                </a:solidFill>
                <a:hlinkClick r:id="rId4"/>
              </a:rPr>
              <a:t> Complaint Form: link on APTA IN Practice and Payment page</a:t>
            </a:r>
            <a:r>
              <a:rPr lang="en-US" sz="2400" u="sng" dirty="0" smtClean="0">
                <a:hlinkClick r:id="rId4"/>
              </a:rPr>
              <a:t> 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>
                <a:hlinkClick r:id="rId3"/>
              </a:rPr>
              <a:t>https://www.apta.org/apta-magazine/2020/03/01/compliance-matters-how-to-apply-the-new-cqmodifier,1/13/21.</a:t>
            </a:r>
          </a:p>
          <a:p>
            <a:pPr marL="457200" indent="-457200"/>
            <a:r>
              <a:rPr lang="en-US" sz="2000" dirty="0" smtClean="0">
                <a:hlinkClick r:id="rId3"/>
              </a:rPr>
              <a:t>https://www.apta.org/your-practice/payment/medicare-payment/coverage-issues/skilled-maintenance-therapy-under-medicare</a:t>
            </a:r>
            <a:r>
              <a:rPr lang="en-US" sz="2000" dirty="0" smtClean="0"/>
              <a:t> , 1/13/21</a:t>
            </a:r>
          </a:p>
          <a:p>
            <a:pPr marL="457200" indent="-457200"/>
            <a:r>
              <a:rPr lang="en-US" sz="2000" dirty="0" smtClean="0"/>
              <a:t>https://www.apta.org/apta-magazine/2019/09/01/compliance-matters-why-does-this-code-pay-this-amount, 1/13/21</a:t>
            </a:r>
          </a:p>
          <a:p>
            <a:pPr marL="457200" indent="-457200"/>
            <a:r>
              <a:rPr lang="en-US" sz="2000" dirty="0" smtClean="0">
                <a:hlinkClick r:id="rId4"/>
              </a:rPr>
              <a:t>https://www.apta.org/your-practice/payment/coding-billing/commercial-insurance/mpprment, 1/31/21</a:t>
            </a:r>
            <a:endParaRPr lang="en-US" sz="2000" dirty="0" smtClean="0"/>
          </a:p>
          <a:p>
            <a:pPr marL="457200" indent="-457200"/>
            <a:r>
              <a:rPr lang="en-US" sz="2000" dirty="0" err="1" smtClean="0"/>
              <a:t>https://www.cms.gov/apps/physician-fee-schedule/search/search-criteria.aspx</a:t>
            </a:r>
            <a:r>
              <a:rPr lang="en-US" sz="2000" dirty="0" smtClean="0"/>
              <a:t>, 1/13/21</a:t>
            </a:r>
          </a:p>
          <a:p>
            <a:pPr marL="457200" indent="-457200"/>
            <a:r>
              <a:rPr lang="en-US" sz="2000" dirty="0" err="1" smtClean="0"/>
              <a:t>https://www.apta.org/your-practice/payment/medicare-payment/coding-billing/mppr/mppr-calculator</a:t>
            </a:r>
            <a:r>
              <a:rPr lang="en-US" sz="2000" dirty="0" smtClean="0"/>
              <a:t>, 1/13/21</a:t>
            </a:r>
          </a:p>
          <a:p>
            <a:pPr marL="457200" indent="-457200"/>
            <a:r>
              <a:rPr lang="en-US" sz="2000" dirty="0" smtClean="0"/>
              <a:t>https://www.cms.gov/files/document/12120-pfs-final-rule.pdf , 1/13/21</a:t>
            </a:r>
          </a:p>
          <a:p>
            <a:pPr marL="457200" indent="-457200"/>
            <a:r>
              <a:rPr lang="en-US" sz="2000" dirty="0" smtClean="0"/>
              <a:t>CMS Internet-Only Manual, 100-02, Chapter 15, Sections 220-230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>
                <a:hlinkClick r:id="rId3"/>
              </a:rPr>
              <a:t>https://www.cms.gov/Regulations-and-Guidance/Guidance/Manuals/Downloads/bp102c15.pdf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CMS IOM 100-04, Chapter 5:https://www.cms.gov/Regulations-and-Guidance/Guidance/Manuals/Downloads </a:t>
            </a:r>
          </a:p>
          <a:p>
            <a:pPr marL="457200" indent="-457200"/>
            <a:r>
              <a:rPr lang="en-US" sz="2000" dirty="0" smtClean="0">
                <a:hlinkClick r:id="rId4"/>
              </a:rPr>
              <a:t>https://aimproviders.com/rehabilitation/wp-content/uploads/sites/21/2020/11/AIM_Guidelines_Rehab_OT-PT-ST.pdf</a:t>
            </a:r>
            <a:endParaRPr lang="en-US" sz="2000" dirty="0" smtClean="0"/>
          </a:p>
          <a:p>
            <a:pPr marL="457200" indent="-457200"/>
            <a:r>
              <a:rPr lang="en-US" sz="2000" u="sng" dirty="0" smtClean="0">
                <a:hlinkClick r:id="rId5"/>
              </a:rPr>
              <a:t>https://www.apta.org/your-practice/practice-models-and-settings/telehealth-practice/quick-guide-to-using-remote-evaluations-of-recorded-video-andor-images-by-pts </a:t>
            </a:r>
            <a:endParaRPr lang="en-US" sz="2000" u="sng" dirty="0" smtClean="0"/>
          </a:p>
          <a:p>
            <a:pPr marL="457200" indent="-457200"/>
            <a:r>
              <a:rPr lang="en-US" sz="2000" u="sng" dirty="0" smtClean="0">
                <a:hlinkClick r:id="rId6"/>
              </a:rPr>
              <a:t>https://www.apta.org/your-practice/practice-models-and-settings/telehealth-practice/quick-guide-to-using-e-visits-by-pts </a:t>
            </a:r>
            <a:endParaRPr lang="en-US" sz="2000" u="sng" dirty="0" smtClean="0"/>
          </a:p>
          <a:p>
            <a:pPr marL="457200" indent="-457200"/>
            <a:r>
              <a:rPr lang="en-US" sz="2000" u="sng" dirty="0" smtClean="0">
                <a:hlinkClick r:id="rId7"/>
              </a:rPr>
              <a:t>https://www.apta.org/your-practice/practice-models-and-settings/telehealth-practice/quick-guide-to-using-virtual-check-ins-by-pts 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 ??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301750" y="1966805"/>
          <a:ext cx="8128000" cy="475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733550"/>
                <a:gridCol w="1762125"/>
                <a:gridCol w="1381125"/>
              </a:tblGrid>
              <a:tr h="489142">
                <a:tc>
                  <a:txBody>
                    <a:bodyPr/>
                    <a:lstStyle/>
                    <a:p>
                      <a:r>
                        <a:rPr lang="en-US" dirty="0" smtClean="0"/>
                        <a:t>CPT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2020 IN MC Reimbursement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2021 IN MC Reimbursement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698775">
                <a:tc>
                  <a:txBody>
                    <a:bodyPr/>
                    <a:lstStyle/>
                    <a:p>
                      <a:r>
                        <a:rPr lang="en-US" dirty="0" smtClean="0"/>
                        <a:t>97161-97163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 </a:t>
                      </a:r>
                      <a:r>
                        <a:rPr lang="en-US" baseline="0" dirty="0" err="1" smtClean="0"/>
                        <a:t>eval</a:t>
                      </a:r>
                      <a:r>
                        <a:rPr lang="en-US" baseline="0" dirty="0" smtClean="0"/>
                        <a:t> codes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$82.82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$96.31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+$13.49</a:t>
                      </a:r>
                      <a:endParaRPr lang="en-US" dirty="0"/>
                    </a:p>
                  </a:txBody>
                  <a:tcPr/>
                </a:tc>
              </a:tr>
              <a:tr h="283392">
                <a:tc>
                  <a:txBody>
                    <a:bodyPr/>
                    <a:lstStyle/>
                    <a:p>
                      <a:r>
                        <a:rPr lang="en-US" dirty="0" smtClean="0"/>
                        <a:t>97164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</a:t>
                      </a:r>
                      <a:r>
                        <a:rPr lang="en-US" dirty="0" err="1" smtClean="0"/>
                        <a:t>eval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$65.55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+$8.80</a:t>
                      </a:r>
                      <a:endParaRPr lang="en-US" dirty="0"/>
                    </a:p>
                  </a:txBody>
                  <a:tcPr/>
                </a:tc>
              </a:tr>
              <a:tr h="283392">
                <a:tc>
                  <a:txBody>
                    <a:bodyPr/>
                    <a:lstStyle/>
                    <a:p>
                      <a:r>
                        <a:rPr lang="en-US" dirty="0" smtClean="0"/>
                        <a:t>97710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-$1.09</a:t>
                      </a:r>
                      <a:endParaRPr lang="en-US" dirty="0"/>
                    </a:p>
                  </a:txBody>
                  <a:tcPr/>
                </a:tc>
              </a:tr>
              <a:tr h="283392">
                <a:tc>
                  <a:txBody>
                    <a:bodyPr/>
                    <a:lstStyle/>
                    <a:p>
                      <a:r>
                        <a:rPr lang="en-US" dirty="0" smtClean="0"/>
                        <a:t>97530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-$1.15</a:t>
                      </a:r>
                      <a:endParaRPr lang="en-US" dirty="0"/>
                    </a:p>
                  </a:txBody>
                  <a:tcPr/>
                </a:tc>
              </a:tr>
              <a:tr h="283392">
                <a:tc>
                  <a:txBody>
                    <a:bodyPr/>
                    <a:lstStyle/>
                    <a:p>
                      <a:r>
                        <a:rPr lang="en-US" dirty="0" smtClean="0"/>
                        <a:t>97112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NMRE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$33.16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-$0.95</a:t>
                      </a:r>
                      <a:endParaRPr lang="en-US" dirty="0"/>
                    </a:p>
                  </a:txBody>
                  <a:tcPr/>
                </a:tc>
              </a:tr>
              <a:tr h="283392">
                <a:tc>
                  <a:txBody>
                    <a:bodyPr/>
                    <a:lstStyle/>
                    <a:p>
                      <a:r>
                        <a:rPr lang="en-US" dirty="0" smtClean="0"/>
                        <a:t>97116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-$0.76</a:t>
                      </a:r>
                      <a:endParaRPr lang="en-US" dirty="0"/>
                    </a:p>
                  </a:txBody>
                  <a:tcPr/>
                </a:tc>
              </a:tr>
              <a:tr h="283392">
                <a:tc>
                  <a:txBody>
                    <a:bodyPr/>
                    <a:lstStyle/>
                    <a:p>
                      <a:r>
                        <a:rPr lang="en-US" dirty="0" smtClean="0"/>
                        <a:t>97140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$27.32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-$1.00</a:t>
                      </a:r>
                      <a:endParaRPr lang="en-US" dirty="0"/>
                    </a:p>
                  </a:txBody>
                  <a:tcPr/>
                </a:tc>
              </a:tr>
              <a:tr h="283392">
                <a:tc>
                  <a:txBody>
                    <a:bodyPr/>
                    <a:lstStyle/>
                    <a:p>
                      <a:r>
                        <a:rPr lang="en-US" dirty="0" smtClean="0"/>
                        <a:t>97012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-$0.54</a:t>
                      </a:r>
                      <a:endParaRPr lang="en-US" dirty="0"/>
                    </a:p>
                  </a:txBody>
                  <a:tcPr/>
                </a:tc>
              </a:tr>
              <a:tr h="283392">
                <a:tc>
                  <a:txBody>
                    <a:bodyPr/>
                    <a:lstStyle/>
                    <a:p>
                      <a:r>
                        <a:rPr lang="en-US" dirty="0" smtClean="0"/>
                        <a:t>97035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-$0.20</a:t>
                      </a:r>
                      <a:endParaRPr lang="en-US" dirty="0"/>
                    </a:p>
                  </a:txBody>
                  <a:tcPr/>
                </a:tc>
              </a:tr>
              <a:tr h="489142">
                <a:tc>
                  <a:txBody>
                    <a:bodyPr/>
                    <a:lstStyle/>
                    <a:p>
                      <a:r>
                        <a:rPr lang="en-US" dirty="0" smtClean="0"/>
                        <a:t>97032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Attend </a:t>
                      </a:r>
                      <a:r>
                        <a:rPr lang="en-US" dirty="0" err="1" smtClean="0"/>
                        <a:t>e-stim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-$0.23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Medicare CPT Code Valuation Updates per the 2021 fee schedule </a:t>
            </a:r>
            <a:r>
              <a:rPr lang="en-US" sz="2000" b="1" dirty="0" smtClean="0">
                <a:solidFill>
                  <a:srgbClr val="FFFFFF"/>
                </a:solidFill>
              </a:rPr>
              <a:t>(no MPPR or sequestration  applied)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2021 Medicare Therapy Threshold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2021 Therapy Threshold Amount</a:t>
            </a:r>
          </a:p>
          <a:p>
            <a:pPr marL="457200" indent="-457200"/>
            <a:endParaRPr lang="en-US" sz="2400" b="1" dirty="0" smtClean="0"/>
          </a:p>
          <a:p>
            <a:pPr marL="457200" indent="-457200">
              <a:buFont typeface="Arial"/>
              <a:buChar char="•"/>
            </a:pPr>
            <a:r>
              <a:rPr lang="en-US" sz="2400" b="1" dirty="0" smtClean="0"/>
              <a:t>PT and SLP combined: $2110</a:t>
            </a:r>
          </a:p>
          <a:p>
            <a:pPr marL="457200" indent="-457200">
              <a:buFont typeface="Arial"/>
              <a:buChar char="•"/>
            </a:pPr>
            <a:r>
              <a:rPr lang="en-US" sz="2400" b="1" dirty="0" smtClean="0"/>
              <a:t>Targeted medical review for annual amounts above $3,000.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PFS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Flexibility with medical record documentation</a:t>
            </a:r>
          </a:p>
          <a:p>
            <a:pPr marL="457200" indent="-457200"/>
            <a:endParaRPr lang="en-US" sz="2400" b="1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Any member of the medical team (including therapy students) may enter information into the medical record,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Only the reporting therapist may review and verify notes made in the record by others for the services the reporting therapist furnishes and bills.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COVID-19 Relief Package: Medicare </a:t>
            </a:r>
            <a:r>
              <a:rPr lang="en-US" sz="3600" dirty="0" err="1" smtClean="0">
                <a:solidFill>
                  <a:schemeClr val="bg1"/>
                </a:solidFill>
              </a:rPr>
              <a:t>Telehealth</a:t>
            </a:r>
            <a:r>
              <a:rPr lang="en-US" sz="3600" dirty="0" smtClean="0">
                <a:solidFill>
                  <a:schemeClr val="bg1"/>
                </a:solidFill>
              </a:rPr>
              <a:t> and Communication Technology-Based Services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Medicare </a:t>
            </a:r>
            <a:r>
              <a:rPr lang="en-US" sz="2400" b="1" dirty="0" err="1" smtClean="0"/>
              <a:t>Telehealth</a:t>
            </a:r>
            <a:r>
              <a:rPr lang="en-US" sz="2400" b="1" dirty="0" smtClean="0"/>
              <a:t> and Communication Technology-Based Services</a:t>
            </a:r>
          </a:p>
          <a:p>
            <a:pPr marL="457200" indent="-457200"/>
            <a:endParaRPr lang="en-US" sz="2400" b="1" dirty="0" smtClean="0"/>
          </a:p>
          <a:p>
            <a:pPr marL="457200" indent="-457200"/>
            <a:r>
              <a:rPr lang="en-US" sz="2400" dirty="0" smtClean="0"/>
              <a:t>During the COVID-19</a:t>
            </a:r>
            <a:r>
              <a:rPr lang="en-US" sz="2400" dirty="0" smtClean="0"/>
              <a:t> national public </a:t>
            </a:r>
            <a:r>
              <a:rPr lang="en-US" sz="2400" dirty="0" smtClean="0"/>
              <a:t>health emergency:</a:t>
            </a:r>
          </a:p>
          <a:p>
            <a:pPr marL="457200" indent="-457200"/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err="1" smtClean="0"/>
              <a:t>Telehealth</a:t>
            </a:r>
            <a:r>
              <a:rPr lang="en-US" sz="2400" dirty="0" smtClean="0"/>
              <a:t> services-during pandemic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Communication Technology-Based Services: During and after the pandemic: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E-visits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Virtual Check-ins,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Remote assessment of visual recordings,</a:t>
            </a:r>
          </a:p>
          <a:p>
            <a:pPr marL="457200" indent="-457200"/>
            <a:r>
              <a:rPr lang="en-US" sz="2400" dirty="0" smtClean="0"/>
              <a:t> 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32B9706-0B6F-4F75-AF5E-AF9A0E0D8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88BF589-1F15-404E-90A1-3D5F6980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Polices: 2021 Medicare PFS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F540FB-3802-478A-AFA9-CCD10BD0EEE8}"/>
              </a:ext>
            </a:extLst>
          </p:cNvPr>
          <p:cNvSpPr txBox="1"/>
          <p:nvPr/>
        </p:nvSpPr>
        <p:spPr>
          <a:xfrm>
            <a:off x="6569475" y="508000"/>
            <a:ext cx="5557422" cy="51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i="1" dirty="0">
              <a:solidFill>
                <a:schemeClr val="bg1"/>
              </a:solidFill>
              <a:latin typeface="APTA Sans Regular" panose="000005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260601"/>
            <a:ext cx="112649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/>
              <a:t>Communication Technology-Based </a:t>
            </a:r>
            <a:r>
              <a:rPr lang="en-US" sz="2400" b="1" dirty="0" smtClean="0"/>
              <a:t>Services	</a:t>
            </a:r>
            <a:endParaRPr lang="en-US" sz="2400" dirty="0" smtClean="0"/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Indiana </a:t>
            </a:r>
            <a:r>
              <a:rPr lang="en-US" sz="2400" dirty="0" err="1" smtClean="0"/>
              <a:t>telehealth</a:t>
            </a:r>
            <a:r>
              <a:rPr lang="en-US" sz="2400" dirty="0" smtClean="0"/>
              <a:t> laws are being rewritten at present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Check IC 25-1-9.5-6 requirements before using these services</a:t>
            </a:r>
          </a:p>
          <a:p>
            <a:pPr marL="457200" indent="-457200"/>
            <a:endParaRPr lang="en-US" sz="2400" b="1" dirty="0" smtClean="0"/>
          </a:p>
          <a:p>
            <a:pPr marL="457200" indent="-457200"/>
            <a:r>
              <a:rPr lang="en-US" sz="2400" b="1" dirty="0" smtClean="0"/>
              <a:t>The 2021 Medicare PFS made coverage of the following communication technology-based services permanent as of January 1, </a:t>
            </a:r>
            <a:r>
              <a:rPr lang="en-US" sz="2400" b="1" dirty="0" smtClean="0"/>
              <a:t>2021</a:t>
            </a:r>
            <a:r>
              <a:rPr lang="en-US" sz="2400" b="1" dirty="0" smtClean="0"/>
              <a:t>:</a:t>
            </a:r>
            <a:endParaRPr lang="en-US" sz="2000" dirty="0" smtClean="0"/>
          </a:p>
          <a:p>
            <a:pPr marL="457200" indent="-457200"/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E-visits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Remote Assessment of Recorded Video or Images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Virtual Check-</a:t>
            </a:r>
            <a:r>
              <a:rPr lang="en-US" sz="2400" dirty="0" smtClean="0"/>
              <a:t>ins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Allowable </a:t>
            </a:r>
            <a:r>
              <a:rPr lang="en-US" sz="2400" dirty="0" smtClean="0"/>
              <a:t>for </a:t>
            </a:r>
            <a:r>
              <a:rPr lang="en-US" sz="2400" dirty="0" err="1" smtClean="0"/>
              <a:t>PTs</a:t>
            </a:r>
            <a:r>
              <a:rPr lang="en-US" sz="2400" dirty="0" smtClean="0"/>
              <a:t> in private practice and facilities (MM12126)</a:t>
            </a:r>
          </a:p>
          <a:p>
            <a:pPr marL="457200" indent="-457200"/>
            <a:endParaRPr lang="en-US" sz="2400" b="1" dirty="0" smtClean="0"/>
          </a:p>
          <a:p>
            <a:pPr marL="457200" indent="-457200">
              <a:buFont typeface="Arial"/>
              <a:buChar char="•"/>
            </a:pP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DFAF9C-00CA-40EF-9E53-1F0659BA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54206"/>
          <a:stretch>
            <a:fillRect/>
          </a:stretch>
        </p:blipFill>
        <p:spPr>
          <a:xfrm>
            <a:off x="10531552" y="5943291"/>
            <a:ext cx="1469948" cy="695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5001</TotalTime>
  <Words>3837</Words>
  <Application>Microsoft Macintosh PowerPoint</Application>
  <PresentationFormat>Custom</PresentationFormat>
  <Paragraphs>456</Paragraphs>
  <Slides>46</Slides>
  <Notes>40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APTA Indiana  The Impact of New Policies and Optimizing Reimbursement </vt:lpstr>
      <vt:lpstr>Objectives</vt:lpstr>
      <vt:lpstr>Objectives (cont.)</vt:lpstr>
      <vt:lpstr>2021 Changes to the Medicare Physician Fee Schedule (PFS) Payments  </vt:lpstr>
      <vt:lpstr>Medicare CPT Code Valuation Updates per the 2021 fee schedule (no MPPR or sequestration  applied)</vt:lpstr>
      <vt:lpstr>2021 Medicare Therapy Threshold</vt:lpstr>
      <vt:lpstr>New Polices: 2021 Medicare PFS</vt:lpstr>
      <vt:lpstr>COVID-19 Relief Package: Medicare Telehealth and Communication Technology-Based Services</vt:lpstr>
      <vt:lpstr>New Polices: 2021 Medicare PFS</vt:lpstr>
      <vt:lpstr>New Polices: 2021 Medicare PFS</vt:lpstr>
      <vt:lpstr>New Polices: 2021 Medicare PFS</vt:lpstr>
      <vt:lpstr>New Polices: 2021 Medicare PFS</vt:lpstr>
      <vt:lpstr>New Polices: 2021 Medicare PFS</vt:lpstr>
      <vt:lpstr>New Polices: 2021 Medicare PFS</vt:lpstr>
      <vt:lpstr>New Polices: 2021 Medicare PFS</vt:lpstr>
      <vt:lpstr>New Polices: 2021 Medicare PFS</vt:lpstr>
      <vt:lpstr>New Polices: 2021 Medicare PFS</vt:lpstr>
      <vt:lpstr>Billing and Documentation: Optimizing Reimbursement </vt:lpstr>
      <vt:lpstr>Billing and Documentation: Optimizing Reimbursement </vt:lpstr>
      <vt:lpstr>Billing and Documentation: Optimizing Reimbursement </vt:lpstr>
      <vt:lpstr>Billing and Documentation: Optimizing Reimbursement </vt:lpstr>
      <vt:lpstr>Billing and Documentation: Optimizing Reimbursement </vt:lpstr>
      <vt:lpstr>Understanding Relative Value and Fees  (cont.)</vt:lpstr>
      <vt:lpstr>Understanding Relative Value and Fees  (cont.)</vt:lpstr>
      <vt:lpstr>Medicare CPT Code Valuation Updates per the 2021 fee schedule (no MPPR or sequestration  applied)</vt:lpstr>
      <vt:lpstr>Multiple Procedure Payment Reduction (MPPR)  </vt:lpstr>
      <vt:lpstr>Top 5 Treatment codes </vt:lpstr>
      <vt:lpstr>Top 5 Treatment codes </vt:lpstr>
      <vt:lpstr>Top 5 Treatment codes </vt:lpstr>
      <vt:lpstr>Top 5 Treatment codes </vt:lpstr>
      <vt:lpstr>Top 5 Treatment codes </vt:lpstr>
      <vt:lpstr>Top 5 Treatment codes </vt:lpstr>
      <vt:lpstr>Top 5 Treatment codes </vt:lpstr>
      <vt:lpstr>Medicare “8-minute rule”</vt:lpstr>
      <vt:lpstr>AMA Substantial Portion Billing </vt:lpstr>
      <vt:lpstr>Example 1</vt:lpstr>
      <vt:lpstr>Example 2</vt:lpstr>
      <vt:lpstr>Defending the Documentation: WPS webinar</vt:lpstr>
      <vt:lpstr>AIM Utilization Review/Utilization Management challenges</vt:lpstr>
      <vt:lpstr>AIM Utilization Review/Utilization Management challenges</vt:lpstr>
      <vt:lpstr>AIM Utilization Review/Utilization Management challenges</vt:lpstr>
      <vt:lpstr>Ongoing Issues…</vt:lpstr>
      <vt:lpstr>Ongoing Issues…</vt:lpstr>
      <vt:lpstr>References</vt:lpstr>
      <vt:lpstr>References</vt:lpstr>
      <vt:lpstr>Questions 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 Callan</dc:creator>
  <cp:lastModifiedBy>ANDREA LAUSCH</cp:lastModifiedBy>
  <cp:revision>23</cp:revision>
  <dcterms:created xsi:type="dcterms:W3CDTF">2021-02-01T14:23:23Z</dcterms:created>
  <dcterms:modified xsi:type="dcterms:W3CDTF">2021-02-01T17:48:28Z</dcterms:modified>
</cp:coreProperties>
</file>